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4"/>
  </p:sldMasterIdLst>
  <p:notesMasterIdLst>
    <p:notesMasterId r:id="rId50"/>
  </p:notesMasterIdLst>
  <p:handoutMasterIdLst>
    <p:handoutMasterId r:id="rId51"/>
  </p:handoutMasterIdLst>
  <p:sldIdLst>
    <p:sldId id="258" r:id="rId5"/>
    <p:sldId id="403" r:id="rId6"/>
    <p:sldId id="413" r:id="rId7"/>
    <p:sldId id="409" r:id="rId8"/>
    <p:sldId id="402" r:id="rId9"/>
    <p:sldId id="408" r:id="rId10"/>
    <p:sldId id="412" r:id="rId11"/>
    <p:sldId id="405" r:id="rId12"/>
    <p:sldId id="415" r:id="rId13"/>
    <p:sldId id="416" r:id="rId14"/>
    <p:sldId id="418" r:id="rId15"/>
    <p:sldId id="419" r:id="rId16"/>
    <p:sldId id="428" r:id="rId17"/>
    <p:sldId id="420" r:id="rId18"/>
    <p:sldId id="426" r:id="rId19"/>
    <p:sldId id="422" r:id="rId20"/>
    <p:sldId id="423" r:id="rId21"/>
    <p:sldId id="424" r:id="rId22"/>
    <p:sldId id="429" r:id="rId23"/>
    <p:sldId id="414" r:id="rId24"/>
    <p:sldId id="407" r:id="rId25"/>
    <p:sldId id="434" r:id="rId26"/>
    <p:sldId id="433" r:id="rId27"/>
    <p:sldId id="431" r:id="rId28"/>
    <p:sldId id="430" r:id="rId29"/>
    <p:sldId id="432" r:id="rId30"/>
    <p:sldId id="436" r:id="rId31"/>
    <p:sldId id="437" r:id="rId32"/>
    <p:sldId id="435" r:id="rId33"/>
    <p:sldId id="440" r:id="rId34"/>
    <p:sldId id="445" r:id="rId35"/>
    <p:sldId id="441" r:id="rId36"/>
    <p:sldId id="443" r:id="rId37"/>
    <p:sldId id="442" r:id="rId38"/>
    <p:sldId id="439" r:id="rId39"/>
    <p:sldId id="444" r:id="rId40"/>
    <p:sldId id="449" r:id="rId41"/>
    <p:sldId id="450" r:id="rId42"/>
    <p:sldId id="446" r:id="rId43"/>
    <p:sldId id="451" r:id="rId44"/>
    <p:sldId id="453" r:id="rId45"/>
    <p:sldId id="452" r:id="rId46"/>
    <p:sldId id="454" r:id="rId47"/>
    <p:sldId id="306" r:id="rId48"/>
    <p:sldId id="293" r:id="rId49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Helvetica35-Thin" panose="020B0604020202020204" charset="0"/>
      <p:regular r:id="rId58"/>
    </p:embeddedFont>
    <p:embeddedFont>
      <p:font typeface="Open Sans" panose="020B0604020202020204" charset="0"/>
      <p:regular r:id="rId59"/>
      <p:bold r:id="rId60"/>
      <p:italic r:id="rId61"/>
      <p:boldItalic r:id="rId62"/>
    </p:embeddedFont>
    <p:embeddedFont>
      <p:font typeface="Raleway" panose="020B0604020202020204" charset="0"/>
      <p:regular r:id="rId63"/>
      <p:bold r:id="rId64"/>
      <p:italic r:id="rId65"/>
      <p:boldItalic r:id="rId66"/>
    </p:embeddedFont>
    <p:embeddedFont>
      <p:font typeface="Raleway Light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  <p:cmAuthor id="4" name="José Ramos Sánchez" initials="JRS" lastIdx="2" clrIdx="3">
    <p:extLst>
      <p:ext uri="{19B8F6BF-5375-455C-9EA6-DF929625EA0E}">
        <p15:presenceInfo xmlns:p15="http://schemas.microsoft.com/office/powerpoint/2012/main" userId="S::jramos@plainconcepts.com::806ed3e3-174e-425b-8319-cb63e31018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9"/>
    <a:srgbClr val="FFEDB3"/>
    <a:srgbClr val="FFFFFF"/>
    <a:srgbClr val="00DBFF"/>
    <a:srgbClr val="01DBF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>
        <p:guide pos="1232"/>
        <p:guide orient="horz" pos="1706"/>
        <p:guide orient="horz" pos="3838"/>
        <p:guide orient="horz" pos="10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2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19/01/2020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0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2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inMarca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000" y="1799999"/>
            <a:ext cx="1008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5999" y="719999"/>
            <a:ext cx="10080000" cy="720000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8" name="L-Shape 7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17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99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6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00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896000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5794" y="5350562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2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99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5999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641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99" y="3240000"/>
            <a:ext cx="5400000" cy="25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5999" y="216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860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6000" y="1800000"/>
            <a:ext cx="5400000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976000" y="720000"/>
            <a:ext cx="5400000" cy="720000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7" name="L-Shape 6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194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0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64451" y="2734057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chemeClr val="tx1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Gracias!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864451" y="3486532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adicional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1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64451" y="2734057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rgbClr val="FFFF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Gracias!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864451" y="3486532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adicional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3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cities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406" y="1708157"/>
            <a:ext cx="1905000" cy="1905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853222" y="1242580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Barcelona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708" y="1708157"/>
            <a:ext cx="19050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249" y="1708157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790" y="1708157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06" y="3371251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447" y="3371251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988" y="3371251"/>
            <a:ext cx="190500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201670" y="1242580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Bilbao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6313" y="5251199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err="1">
                <a:solidFill>
                  <a:schemeClr val="tx1"/>
                </a:solidFill>
                <a:latin typeface="+mj-lt"/>
              </a:rPr>
              <a:t>Dubai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119405" y="5251199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London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99882" y="124257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Madrid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314812" y="525120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Seattle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478284" y="1249672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tx1"/>
                </a:solidFill>
                <a:latin typeface="+mj-lt"/>
              </a:rPr>
              <a:t>Sevilla</a:t>
            </a:r>
            <a:endParaRPr lang="es-E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25" name="L-Shape 24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10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7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cias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902033" y="2646375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chemeClr val="tx1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Gracias!</a:t>
            </a:r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902033" y="3398850"/>
            <a:ext cx="4791456" cy="2137654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rgbClr val="00AAD5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adicional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0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1" y="466116"/>
            <a:ext cx="5077548" cy="5077548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328963" y="3530663"/>
            <a:ext cx="5403594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600" b="0" cap="all" baseline="0">
                <a:solidFill>
                  <a:srgbClr val="00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r>
              <a:rPr lang="es-ES" sz="1800" err="1"/>
              <a:t>text</a:t>
            </a:r>
            <a:endParaRPr lang="es-ES" sz="1800"/>
          </a:p>
        </p:txBody>
      </p:sp>
      <p:sp>
        <p:nvSpPr>
          <p:cNvPr id="4" name="L-Shape 3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207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0" pos="71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318076" y="3106728"/>
            <a:ext cx="8479699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cap="all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4" name="L-Shape 3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276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10080000" cy="720000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64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39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10080000" cy="720000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73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872" y="5361000"/>
            <a:ext cx="2335672" cy="2335672"/>
          </a:xfrm>
          <a:prstGeom prst="rect">
            <a:avLst/>
          </a:prstGeom>
        </p:spPr>
      </p:pic>
      <p:sp>
        <p:nvSpPr>
          <p:cNvPr id="6" name="L-Shape 5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703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000" y="1800000"/>
            <a:ext cx="10079275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6000" y="720000"/>
            <a:ext cx="10079276" cy="720000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" name="L-Shape 1"/>
          <p:cNvSpPr/>
          <p:nvPr userDrawn="1"/>
        </p:nvSpPr>
        <p:spPr>
          <a:xfrm rot="10800000">
            <a:off x="11652000" y="0"/>
            <a:ext cx="540000" cy="540000"/>
          </a:xfrm>
          <a:prstGeom prst="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141" y="535056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06" r:id="rId3"/>
    <p:sldLayoutId id="2147483700" r:id="rId4"/>
    <p:sldLayoutId id="2147483678" r:id="rId5"/>
    <p:sldLayoutId id="2147483741" r:id="rId6"/>
    <p:sldLayoutId id="2147483701" r:id="rId7"/>
    <p:sldLayoutId id="2147483742" r:id="rId8"/>
    <p:sldLayoutId id="2147483679" r:id="rId9"/>
    <p:sldLayoutId id="2147483704" r:id="rId10"/>
    <p:sldLayoutId id="2147483702" r:id="rId11"/>
    <p:sldLayoutId id="2147483743" r:id="rId12"/>
    <p:sldLayoutId id="2147483707" r:id="rId13"/>
    <p:sldLayoutId id="2147483745" r:id="rId14"/>
    <p:sldLayoutId id="2147483744" r:id="rId15"/>
    <p:sldLayoutId id="2147483697" r:id="rId16"/>
    <p:sldLayoutId id="2147483703" r:id="rId17"/>
    <p:sldLayoutId id="2147483740" r:id="rId18"/>
    <p:sldLayoutId id="2147483746" r:id="rId19"/>
    <p:sldLayoutId id="2147483747" r:id="rId20"/>
  </p:sldLayoutIdLst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Raleway Ligh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28963" y="3555211"/>
            <a:ext cx="5403594" cy="634020"/>
          </a:xfrm>
        </p:spPr>
        <p:txBody>
          <a:bodyPr/>
          <a:lstStyle/>
          <a:p>
            <a:r>
              <a:rPr lang="es-ES" dirty="0"/>
              <a:t>El universo </a:t>
            </a:r>
            <a:r>
              <a:rPr lang="es-ES" dirty="0" err="1"/>
              <a:t>big</a:t>
            </a:r>
            <a:r>
              <a:rPr lang="es-ES" dirty="0"/>
              <a:t> data y </a:t>
            </a:r>
          </a:p>
          <a:p>
            <a:r>
              <a:rPr lang="es-ES" dirty="0"/>
              <a:t>Todo lo que le rodea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13C7B-B21E-4A1D-A461-7AB9AD4A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90" y="1214120"/>
            <a:ext cx="7875129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6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F59D06-8781-4E38-B0F2-2F963BDE1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7" y="695744"/>
            <a:ext cx="8228812" cy="72000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hadoop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3C447-A838-454A-8A3C-1AF7A301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57" y="1760675"/>
            <a:ext cx="10946086" cy="1340744"/>
          </a:xfrm>
        </p:spPr>
        <p:txBody>
          <a:bodyPr>
            <a:normAutofit/>
          </a:bodyPr>
          <a:lstStyle/>
          <a:p>
            <a:r>
              <a:rPr lang="es-ES" sz="2000" dirty="0"/>
              <a:t>Básicamente Hadoop es un sistema que tiene dos grandes componentes: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Un sistema de almacenamiento distribuido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Un sistema de procesamiento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648E7E7-55C7-444F-B10B-39B2E21BF172}"/>
              </a:ext>
            </a:extLst>
          </p:cNvPr>
          <p:cNvSpPr/>
          <p:nvPr/>
        </p:nvSpPr>
        <p:spPr>
          <a:xfrm>
            <a:off x="622957" y="3191729"/>
            <a:ext cx="4797922" cy="4876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100" b="1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9A527C7-88D3-4800-836C-EBA5888885BC}"/>
              </a:ext>
            </a:extLst>
          </p:cNvPr>
          <p:cNvSpPr/>
          <p:nvPr/>
        </p:nvSpPr>
        <p:spPr>
          <a:xfrm>
            <a:off x="6787719" y="3195535"/>
            <a:ext cx="4797923" cy="4876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100" b="1" dirty="0">
                <a:solidFill>
                  <a:schemeClr val="tx1"/>
                </a:solidFill>
              </a:rPr>
              <a:t>MapReduce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5F07E5-18B6-4C72-B510-19A9AD528370}"/>
              </a:ext>
            </a:extLst>
          </p:cNvPr>
          <p:cNvSpPr txBox="1"/>
          <p:nvPr/>
        </p:nvSpPr>
        <p:spPr>
          <a:xfrm>
            <a:off x="622957" y="3696683"/>
            <a:ext cx="54730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Dividir los ficheros grandes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Distribuye estos ficheros entre los distintos </a:t>
            </a:r>
            <a:r>
              <a:rPr lang="es-ES" sz="2000" dirty="0" err="1"/>
              <a:t>DataNodes</a:t>
            </a:r>
            <a:r>
              <a:rPr lang="es-ES" sz="2000" dirty="0"/>
              <a:t> que conforman el clúster 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Replica estos ficheros (al menos en 3 nodos diferentes, 2 en el mismo rack y 1 en otro) para evitar pérdidas de información si uno cae.</a:t>
            </a: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B4BBD4-74BA-436D-B492-C001B5F22472}"/>
              </a:ext>
            </a:extLst>
          </p:cNvPr>
          <p:cNvSpPr txBox="1"/>
          <p:nvPr/>
        </p:nvSpPr>
        <p:spPr>
          <a:xfrm>
            <a:off x="6787719" y="3696683"/>
            <a:ext cx="514142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Map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Divide la tarea de entrada en subtareas y las ejecuta en distintos nodos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Reduce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Recoge las respuestas de las subtareas en cada nodo y las combina y agrupa para obtener el resultado final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7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9D17EE-B090-47B2-8E28-A12C869D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9" y="1070932"/>
            <a:ext cx="2667231" cy="32540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14C068-E019-4083-81BA-F9EB34D8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96" y="659871"/>
            <a:ext cx="2941575" cy="3871295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6F79D87-70D8-4998-AFA6-788241285988}"/>
              </a:ext>
            </a:extLst>
          </p:cNvPr>
          <p:cNvSpPr/>
          <p:nvPr/>
        </p:nvSpPr>
        <p:spPr>
          <a:xfrm>
            <a:off x="4051883" y="2340528"/>
            <a:ext cx="3397541" cy="67950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5C563C-5BB0-4A3E-A555-7F4DE20175E1}"/>
              </a:ext>
            </a:extLst>
          </p:cNvPr>
          <p:cNvSpPr txBox="1"/>
          <p:nvPr/>
        </p:nvSpPr>
        <p:spPr>
          <a:xfrm>
            <a:off x="5975160" y="4814453"/>
            <a:ext cx="57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/>
              <a:t>Yet</a:t>
            </a:r>
            <a:r>
              <a:rPr lang="es-ES" sz="1200" b="1" dirty="0"/>
              <a:t> </a:t>
            </a:r>
            <a:r>
              <a:rPr lang="es-ES" sz="1200" b="1" dirty="0" err="1"/>
              <a:t>Another</a:t>
            </a:r>
            <a:r>
              <a:rPr lang="es-ES" sz="1200" b="1" dirty="0"/>
              <a:t> </a:t>
            </a:r>
            <a:r>
              <a:rPr lang="es-ES" sz="1200" b="1" dirty="0" err="1"/>
              <a:t>Resource</a:t>
            </a:r>
            <a:r>
              <a:rPr lang="es-ES" sz="1200" b="1" dirty="0"/>
              <a:t> </a:t>
            </a:r>
            <a:r>
              <a:rPr lang="es-ES" sz="1200" b="1" dirty="0" err="1"/>
              <a:t>Negociator</a:t>
            </a:r>
            <a:r>
              <a:rPr lang="es-ES" sz="1200" dirty="0"/>
              <a:t> se encarga de gestionar la planificación de trabajos y asigna los recursos del clúster a aplicaciones en ejecución, arbitrando entre ellas cuando hay competencia por los recursos disponibles. También rastrea y monitorea el progreso de los trabajos de procesamiento.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179E56-AF2E-45B2-AB29-73BF6BE414EF}"/>
              </a:ext>
            </a:extLst>
          </p:cNvPr>
          <p:cNvSpPr txBox="1"/>
          <p:nvPr/>
        </p:nvSpPr>
        <p:spPr>
          <a:xfrm>
            <a:off x="622193" y="4558874"/>
            <a:ext cx="273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Hadoop </a:t>
            </a:r>
            <a:r>
              <a:rPr lang="es-ES" sz="1200" b="1" dirty="0" err="1"/>
              <a:t>Common</a:t>
            </a:r>
            <a:r>
              <a:rPr lang="es-ES" sz="1200" dirty="0"/>
              <a:t>, son un conjunto de librerías y utilidades utilizadas por los diferentes componentes</a:t>
            </a:r>
          </a:p>
        </p:txBody>
      </p:sp>
    </p:spTree>
    <p:extLst>
      <p:ext uri="{BB962C8B-B14F-4D97-AF65-F5344CB8AC3E}">
        <p14:creationId xmlns:p14="http://schemas.microsoft.com/office/powerpoint/2010/main" val="9574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812715-116F-49C4-B285-BDEA4B39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7" y="695744"/>
            <a:ext cx="8228812" cy="72000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ecosistema</a:t>
            </a:r>
            <a:r>
              <a:rPr lang="en-US" dirty="0"/>
              <a:t> de </a:t>
            </a:r>
            <a:r>
              <a:rPr lang="en-US" dirty="0" err="1"/>
              <a:t>hadoop</a:t>
            </a:r>
            <a:endParaRPr lang="en-US" dirty="0"/>
          </a:p>
        </p:txBody>
      </p:sp>
      <p:pic>
        <p:nvPicPr>
          <p:cNvPr id="1026" name="Picture 2" descr="Resultado de imagen de apache hadoop ecosystem">
            <a:extLst>
              <a:ext uri="{FF2B5EF4-FFF2-40B4-BE49-F238E27FC236}">
                <a16:creationId xmlns:a16="http://schemas.microsoft.com/office/drawing/2014/main" id="{2678B9EC-E5F0-45E1-BC2D-F15B5714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1385741"/>
            <a:ext cx="8342722" cy="486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2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sultado de imagen de hadoop tez logo">
            <a:extLst>
              <a:ext uri="{FF2B5EF4-FFF2-40B4-BE49-F238E27FC236}">
                <a16:creationId xmlns:a16="http://schemas.microsoft.com/office/drawing/2014/main" id="{D04D2F86-4EAD-4C77-8FB9-E450D24EF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0" y="340472"/>
            <a:ext cx="2022770" cy="103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de hadoop spark logo">
            <a:extLst>
              <a:ext uri="{FF2B5EF4-FFF2-40B4-BE49-F238E27FC236}">
                <a16:creationId xmlns:a16="http://schemas.microsoft.com/office/drawing/2014/main" id="{0EB3C712-7554-4244-A3B8-23A6B19C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1" y="1361182"/>
            <a:ext cx="1910224" cy="9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AD257BF-3691-42EB-B382-693D9B28C4BD}"/>
              </a:ext>
            </a:extLst>
          </p:cNvPr>
          <p:cNvSpPr txBox="1"/>
          <p:nvPr/>
        </p:nvSpPr>
        <p:spPr>
          <a:xfrm>
            <a:off x="3355762" y="461638"/>
            <a:ext cx="822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Gestores de procesamiento de datos alternativos y ejecución de aplicaciones. Normalmente se ejecutan en la parte superior de YARN para proporcionar gestión de clústeres; gestión de datos en caché; y otros medios de mejorar el rendimiento del procesamiento</a:t>
            </a:r>
          </a:p>
        </p:txBody>
      </p:sp>
      <p:pic>
        <p:nvPicPr>
          <p:cNvPr id="7" name="Picture 6" descr="hive_logo">
            <a:extLst>
              <a:ext uri="{FF2B5EF4-FFF2-40B4-BE49-F238E27FC236}">
                <a16:creationId xmlns:a16="http://schemas.microsoft.com/office/drawing/2014/main" id="{EB9083D0-65FC-4E0E-B6BA-44F9C2A9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03" y="2748025"/>
            <a:ext cx="10858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apache drill logo">
            <a:extLst>
              <a:ext uri="{FF2B5EF4-FFF2-40B4-BE49-F238E27FC236}">
                <a16:creationId xmlns:a16="http://schemas.microsoft.com/office/drawing/2014/main" id="{479B81F4-1F1F-4ED9-B6EE-2CC926BC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31" y="3905171"/>
            <a:ext cx="1896863" cy="93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de hadoop impala logo">
            <a:extLst>
              <a:ext uri="{FF2B5EF4-FFF2-40B4-BE49-F238E27FC236}">
                <a16:creationId xmlns:a16="http://schemas.microsoft.com/office/drawing/2014/main" id="{FEC724B7-92C0-4B6D-B3B3-A931CFC2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04" y="3757028"/>
            <a:ext cx="581001" cy="10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B7DF3F-9366-469F-A039-6258F679A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294" y="2754949"/>
            <a:ext cx="1432684" cy="9754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5B7E701-9AD5-46E3-BE37-69B931B82256}"/>
              </a:ext>
            </a:extLst>
          </p:cNvPr>
          <p:cNvSpPr txBox="1"/>
          <p:nvPr/>
        </p:nvSpPr>
        <p:spPr>
          <a:xfrm>
            <a:off x="620093" y="3444941"/>
            <a:ext cx="7556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Motores de consulta SQL</a:t>
            </a:r>
          </a:p>
        </p:txBody>
      </p:sp>
      <p:pic>
        <p:nvPicPr>
          <p:cNvPr id="12" name="Picture 12" descr="sqoop-logo">
            <a:extLst>
              <a:ext uri="{FF2B5EF4-FFF2-40B4-BE49-F238E27FC236}">
                <a16:creationId xmlns:a16="http://schemas.microsoft.com/office/drawing/2014/main" id="{A16ABA94-0E7B-4339-A2A3-4836B804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5" y="5050661"/>
            <a:ext cx="14382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29B72C-19D7-4CA1-BFEF-68A8F5584003}"/>
              </a:ext>
            </a:extLst>
          </p:cNvPr>
          <p:cNvSpPr txBox="1"/>
          <p:nvPr/>
        </p:nvSpPr>
        <p:spPr>
          <a:xfrm>
            <a:off x="3364635" y="5030360"/>
            <a:ext cx="8213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Nos permite conectarnos a cualquier base de datos relacional (mediante una conexión ODBC) e intercambiar datos con nuestro sistema de ficheros HDFS</a:t>
            </a:r>
          </a:p>
        </p:txBody>
      </p:sp>
    </p:spTree>
    <p:extLst>
      <p:ext uri="{BB962C8B-B14F-4D97-AF65-F5344CB8AC3E}">
        <p14:creationId xmlns:p14="http://schemas.microsoft.com/office/powerpoint/2010/main" val="31045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base_logo">
            <a:extLst>
              <a:ext uri="{FF2B5EF4-FFF2-40B4-BE49-F238E27FC236}">
                <a16:creationId xmlns:a16="http://schemas.microsoft.com/office/drawing/2014/main" id="{AD591799-0F04-49C4-9139-4A2A525B9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3" y="690388"/>
            <a:ext cx="2594618" cy="6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hout-logo">
            <a:extLst>
              <a:ext uri="{FF2B5EF4-FFF2-40B4-BE49-F238E27FC236}">
                <a16:creationId xmlns:a16="http://schemas.microsoft.com/office/drawing/2014/main" id="{48DA6064-53CC-4091-BB02-6227790C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43" y="2072826"/>
            <a:ext cx="24193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2016F33-2C29-42DC-BB06-100D4D4B0E1E}"/>
              </a:ext>
            </a:extLst>
          </p:cNvPr>
          <p:cNvSpPr txBox="1"/>
          <p:nvPr/>
        </p:nvSpPr>
        <p:spPr>
          <a:xfrm>
            <a:off x="3364637" y="689371"/>
            <a:ext cx="8236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Es un sistema de gestión de base de datos orientado en columnas, modelado a partir del proyecto </a:t>
            </a:r>
            <a:r>
              <a:rPr lang="es-ES" sz="2000" dirty="0" err="1"/>
              <a:t>BigTable</a:t>
            </a:r>
            <a:r>
              <a:rPr lang="es-ES" sz="2000" dirty="0"/>
              <a:t> de Google que se ejecuta sobre HDFS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FF63E8-2694-46E6-8498-128B9796A6AC}"/>
              </a:ext>
            </a:extLst>
          </p:cNvPr>
          <p:cNvSpPr txBox="1"/>
          <p:nvPr/>
        </p:nvSpPr>
        <p:spPr>
          <a:xfrm>
            <a:off x="619185" y="2072826"/>
            <a:ext cx="8236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Es un entorno analítico que suministra modelos analíticos para aprendizaje automático, minería de datos y análisis predictivo, una librería de algoritmos de Machine </a:t>
            </a:r>
            <a:r>
              <a:rPr lang="es-ES" sz="2000" dirty="0" err="1"/>
              <a:t>Learning</a:t>
            </a:r>
            <a:endParaRPr lang="es-ES" sz="2000" dirty="0"/>
          </a:p>
        </p:txBody>
      </p:sp>
      <p:pic>
        <p:nvPicPr>
          <p:cNvPr id="17" name="Picture 6" descr="Resultado de imagen de zookeeper logo">
            <a:extLst>
              <a:ext uri="{FF2B5EF4-FFF2-40B4-BE49-F238E27FC236}">
                <a16:creationId xmlns:a16="http://schemas.microsoft.com/office/drawing/2014/main" id="{DFBF1837-F10E-4F8A-A181-062DC2BB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8" y="3438525"/>
            <a:ext cx="816834" cy="11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esultado de imagen de ambari logo">
            <a:extLst>
              <a:ext uri="{FF2B5EF4-FFF2-40B4-BE49-F238E27FC236}">
                <a16:creationId xmlns:a16="http://schemas.microsoft.com/office/drawing/2014/main" id="{D570A434-9DD5-45DD-A29F-36B0AC400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5" y="4813470"/>
            <a:ext cx="2448030" cy="115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9BC8508-C1E0-4742-A62B-BF8283AAC867}"/>
              </a:ext>
            </a:extLst>
          </p:cNvPr>
          <p:cNvSpPr txBox="1"/>
          <p:nvPr/>
        </p:nvSpPr>
        <p:spPr>
          <a:xfrm>
            <a:off x="3364636" y="4602948"/>
            <a:ext cx="8203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Se utilizan para el monitoreo y la administración del ecosistema Hadoop </a:t>
            </a:r>
          </a:p>
        </p:txBody>
      </p:sp>
    </p:spTree>
    <p:extLst>
      <p:ext uri="{BB962C8B-B14F-4D97-AF65-F5344CB8AC3E}">
        <p14:creationId xmlns:p14="http://schemas.microsoft.com/office/powerpoint/2010/main" val="1141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de hadoop pig logo">
            <a:extLst>
              <a:ext uri="{FF2B5EF4-FFF2-40B4-BE49-F238E27FC236}">
                <a16:creationId xmlns:a16="http://schemas.microsoft.com/office/drawing/2014/main" id="{53C9160D-097E-41EB-A6A4-4B5E22ABD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2" y="459184"/>
            <a:ext cx="847863" cy="12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437A453-49C9-4707-82FB-1E33026BB809}"/>
              </a:ext>
            </a:extLst>
          </p:cNvPr>
          <p:cNvSpPr txBox="1"/>
          <p:nvPr/>
        </p:nvSpPr>
        <p:spPr>
          <a:xfrm>
            <a:off x="2670848" y="692454"/>
            <a:ext cx="8895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Permite crear programas MapReduce, pero abstrayendo al programador de la necesidad de conocer como funciona MapReduce. El lenguaje de programación se llama </a:t>
            </a:r>
            <a:r>
              <a:rPr lang="es-ES" sz="2000" dirty="0" err="1"/>
              <a:t>Pig</a:t>
            </a:r>
            <a:r>
              <a:rPr lang="es-ES" sz="2000" dirty="0"/>
              <a:t> </a:t>
            </a:r>
            <a:r>
              <a:rPr lang="es-ES" sz="2000" dirty="0" err="1"/>
              <a:t>Latin</a:t>
            </a:r>
            <a:endParaRPr lang="es-ES" sz="2000" dirty="0"/>
          </a:p>
        </p:txBody>
      </p:sp>
      <p:pic>
        <p:nvPicPr>
          <p:cNvPr id="2058" name="Picture 10" descr="Resultado de imagen de hadoop flume logo">
            <a:extLst>
              <a:ext uri="{FF2B5EF4-FFF2-40B4-BE49-F238E27FC236}">
                <a16:creationId xmlns:a16="http://schemas.microsoft.com/office/drawing/2014/main" id="{0FEA6FB7-517B-42A7-921F-97C17C4A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912" y="2057805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92FD6E-9B5B-4ABF-BA15-C2D3546AE118}"/>
              </a:ext>
            </a:extLst>
          </p:cNvPr>
          <p:cNvSpPr txBox="1"/>
          <p:nvPr/>
        </p:nvSpPr>
        <p:spPr>
          <a:xfrm>
            <a:off x="620111" y="2443524"/>
            <a:ext cx="831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Software que recopila, agrega y desplaza grandes cantidades de datos vía </a:t>
            </a:r>
            <a:r>
              <a:rPr lang="es-ES" sz="2000" dirty="0" err="1"/>
              <a:t>streaming</a:t>
            </a:r>
            <a:r>
              <a:rPr lang="es-ES" sz="2000" dirty="0"/>
              <a:t> a HDFS. Es unidireccional, no permite exportar datos de HDFS a otras ubicaciones</a:t>
            </a:r>
          </a:p>
        </p:txBody>
      </p:sp>
      <p:pic>
        <p:nvPicPr>
          <p:cNvPr id="14" name="Picture 2" descr="Resultado de imagen de hadoop solr logo">
            <a:extLst>
              <a:ext uri="{FF2B5EF4-FFF2-40B4-BE49-F238E27FC236}">
                <a16:creationId xmlns:a16="http://schemas.microsoft.com/office/drawing/2014/main" id="{E4047B44-8113-4F53-A6AE-60A569D0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568115"/>
            <a:ext cx="2327276" cy="12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486DC26-CA6B-4C20-8273-9B1980907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43" y="3941689"/>
            <a:ext cx="2465305" cy="57850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BA7406E-3075-4892-A47A-1F791C3FF731}"/>
              </a:ext>
            </a:extLst>
          </p:cNvPr>
          <p:cNvSpPr txBox="1"/>
          <p:nvPr/>
        </p:nvSpPr>
        <p:spPr>
          <a:xfrm>
            <a:off x="3373531" y="4612505"/>
            <a:ext cx="821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Herramienta de búsqueda escalable que incluye indexación</a:t>
            </a:r>
          </a:p>
        </p:txBody>
      </p:sp>
    </p:spTree>
    <p:extLst>
      <p:ext uri="{BB962C8B-B14F-4D97-AF65-F5344CB8AC3E}">
        <p14:creationId xmlns:p14="http://schemas.microsoft.com/office/powerpoint/2010/main" val="4303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ECA784-C576-4A73-B25A-DB322C92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7" y="695744"/>
            <a:ext cx="8228812" cy="720000"/>
          </a:xfrm>
        </p:spPr>
        <p:txBody>
          <a:bodyPr/>
          <a:lstStyle/>
          <a:p>
            <a:r>
              <a:rPr lang="en-US" dirty="0" err="1"/>
              <a:t>Distribuciones</a:t>
            </a:r>
            <a:r>
              <a:rPr lang="en-US" dirty="0"/>
              <a:t> de </a:t>
            </a:r>
            <a:r>
              <a:rPr lang="en-US" dirty="0" err="1"/>
              <a:t>hadoop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F74972-3954-43F5-A644-84E97683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50" y="1792733"/>
            <a:ext cx="4733978" cy="1060535"/>
          </a:xfrm>
          <a:prstGeom prst="rect">
            <a:avLst/>
          </a:prstGeom>
        </p:spPr>
      </p:pic>
      <p:pic>
        <p:nvPicPr>
          <p:cNvPr id="4100" name="Picture 4" descr="Resultado de imagen de hortonworks logo png">
            <a:extLst>
              <a:ext uri="{FF2B5EF4-FFF2-40B4-BE49-F238E27FC236}">
                <a16:creationId xmlns:a16="http://schemas.microsoft.com/office/drawing/2014/main" id="{D97FBFF5-ABDB-411F-AFBE-2A498B5F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4" y="4219794"/>
            <a:ext cx="4768491" cy="16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98D47405-89F3-4958-A7BC-DFAD0B6C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29" y="1541992"/>
            <a:ext cx="7235168" cy="18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AFF308-3910-4C9E-927E-06E6C039A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861" y="3464519"/>
            <a:ext cx="3345259" cy="26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6A379FE-2A4A-42EE-ACF9-1D0E01AF52C8}"/>
              </a:ext>
            </a:extLst>
          </p:cNvPr>
          <p:cNvSpPr txBox="1">
            <a:spLocks/>
          </p:cNvSpPr>
          <p:nvPr/>
        </p:nvSpPr>
        <p:spPr>
          <a:xfrm>
            <a:off x="613906" y="694267"/>
            <a:ext cx="10946086" cy="557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Cloudera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Su </a:t>
            </a:r>
            <a:r>
              <a:rPr lang="es-ES" sz="2000" dirty="0" err="1"/>
              <a:t>chief</a:t>
            </a:r>
            <a:r>
              <a:rPr lang="es-ES" sz="2000" dirty="0"/>
              <a:t> </a:t>
            </a:r>
            <a:r>
              <a:rPr lang="es-ES" sz="2000" dirty="0" err="1"/>
              <a:t>architect</a:t>
            </a:r>
            <a:r>
              <a:rPr lang="es-ES" sz="2000" dirty="0"/>
              <a:t> es el propio </a:t>
            </a:r>
            <a:r>
              <a:rPr lang="es-ES" sz="2000" dirty="0" err="1"/>
              <a:t>Dough</a:t>
            </a:r>
            <a:r>
              <a:rPr lang="es-ES" sz="2000" dirty="0"/>
              <a:t> </a:t>
            </a:r>
            <a:r>
              <a:rPr lang="es-ES" sz="2000" dirty="0" err="1"/>
              <a:t>Cutting</a:t>
            </a:r>
            <a:endParaRPr lang="es-ES" sz="2000" dirty="0"/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“Cloudera Manager” herramienta de gestión y administración del clúster pero es propiedad de Cloudera (no open </a:t>
            </a:r>
            <a:r>
              <a:rPr lang="es-ES" sz="2000" dirty="0" err="1"/>
              <a:t>source</a:t>
            </a:r>
            <a:r>
              <a:rPr lang="es-ES" sz="2000" dirty="0"/>
              <a:t>)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1333475" lvl="1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1333475" lvl="1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1333475" lvl="1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MAPR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Pone el foco en ofrecer el máximo rendimiento y tolerancia a fallos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Ha desarrollado su propio sistema de ficheros nativo en Unix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También se diferencia de sus competidores por sus características de alta disponibilidad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Incluye el proyecto Apache Drill para ofrecer procesamiento en tiempo 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533" dirty="0"/>
          </a:p>
        </p:txBody>
      </p:sp>
    </p:spTree>
    <p:extLst>
      <p:ext uri="{BB962C8B-B14F-4D97-AF65-F5344CB8AC3E}">
        <p14:creationId xmlns:p14="http://schemas.microsoft.com/office/powerpoint/2010/main" val="76161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21BE3C9-1DBE-4979-8AA8-236A273D055B}"/>
              </a:ext>
            </a:extLst>
          </p:cNvPr>
          <p:cNvSpPr txBox="1">
            <a:spLocks/>
          </p:cNvSpPr>
          <p:nvPr/>
        </p:nvSpPr>
        <p:spPr>
          <a:xfrm>
            <a:off x="613906" y="694267"/>
            <a:ext cx="10946086" cy="557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Hortonworks</a:t>
            </a:r>
            <a:endParaRPr lang="es-ES" sz="2000" b="1" dirty="0"/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Toda la tecnología de la distribución </a:t>
            </a:r>
            <a:r>
              <a:rPr lang="es-ES" sz="2000" dirty="0" err="1"/>
              <a:t>HortonWorks</a:t>
            </a:r>
            <a:r>
              <a:rPr lang="es-ES" sz="2000" dirty="0"/>
              <a:t> es Apache open </a:t>
            </a:r>
            <a:r>
              <a:rPr lang="es-ES" sz="2000" dirty="0" err="1"/>
              <a:t>source</a:t>
            </a:r>
            <a:r>
              <a:rPr lang="es-ES" sz="2000" dirty="0"/>
              <a:t> 100%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Fue el primero en usar la funcionalidad </a:t>
            </a:r>
            <a:r>
              <a:rPr lang="es-ES" sz="2000" dirty="0" err="1"/>
              <a:t>HCatalog</a:t>
            </a:r>
            <a:r>
              <a:rPr lang="es-ES" sz="2000" dirty="0"/>
              <a:t> para los servicios de metadatos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Logró optimizar el proyecto </a:t>
            </a:r>
            <a:r>
              <a:rPr lang="es-ES" sz="2000" dirty="0" err="1"/>
              <a:t>Hive</a:t>
            </a:r>
            <a:r>
              <a:rPr lang="es-ES" sz="2000" dirty="0"/>
              <a:t>, el estándar por defecto para las consultas SQL interactivas, con la iniciativa </a:t>
            </a:r>
            <a:r>
              <a:rPr lang="es-ES" sz="2000" dirty="0" err="1"/>
              <a:t>Stinger</a:t>
            </a:r>
            <a:r>
              <a:rPr lang="es-ES" sz="2000" dirty="0"/>
              <a:t>.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Apache </a:t>
            </a:r>
            <a:r>
              <a:rPr lang="es-ES" sz="2000" dirty="0" err="1"/>
              <a:t>Ambari</a:t>
            </a:r>
            <a:r>
              <a:rPr lang="es-ES" sz="2000" dirty="0"/>
              <a:t>, herramienta de gestión y administración del </a:t>
            </a:r>
            <a:r>
              <a:rPr lang="es-ES" sz="2000" dirty="0" err="1"/>
              <a:t>cluster</a:t>
            </a:r>
            <a:r>
              <a:rPr lang="es-ES" sz="2000" dirty="0"/>
              <a:t>, igual que “Cloudera Manager” pero la diferencia es que Apache </a:t>
            </a:r>
            <a:r>
              <a:rPr lang="es-ES" sz="2000" dirty="0" err="1"/>
              <a:t>Ambari</a:t>
            </a:r>
            <a:r>
              <a:rPr lang="es-ES" sz="2000" dirty="0"/>
              <a:t> no es un software propietario de </a:t>
            </a:r>
            <a:r>
              <a:rPr lang="es-ES" sz="2000" dirty="0" err="1"/>
              <a:t>Hortonworks</a:t>
            </a:r>
            <a:r>
              <a:rPr lang="es-ES" sz="2000" dirty="0"/>
              <a:t>.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La mayor diferencia entre </a:t>
            </a:r>
            <a:r>
              <a:rPr lang="es-ES" sz="2000" dirty="0" err="1"/>
              <a:t>Hortonworks</a:t>
            </a:r>
            <a:r>
              <a:rPr lang="es-ES" sz="2000" dirty="0"/>
              <a:t> y sus competidores fue el desarrollo de importantes mejoras en el </a:t>
            </a:r>
            <a:r>
              <a:rPr lang="es-ES" sz="2000" dirty="0" err="1"/>
              <a:t>core</a:t>
            </a:r>
            <a:r>
              <a:rPr lang="es-ES" sz="2000" dirty="0"/>
              <a:t> de Hadoop que permiten que se ejecute de forma nativa en plataformas Windows</a:t>
            </a:r>
          </a:p>
        </p:txBody>
      </p:sp>
    </p:spTree>
    <p:extLst>
      <p:ext uri="{BB962C8B-B14F-4D97-AF65-F5344CB8AC3E}">
        <p14:creationId xmlns:p14="http://schemas.microsoft.com/office/powerpoint/2010/main" val="393822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5DA7FEC-3152-4DB9-99F7-106A083DB240}"/>
              </a:ext>
            </a:extLst>
          </p:cNvPr>
          <p:cNvSpPr txBox="1">
            <a:spLocks/>
          </p:cNvSpPr>
          <p:nvPr/>
        </p:nvSpPr>
        <p:spPr>
          <a:xfrm>
            <a:off x="613906" y="694267"/>
            <a:ext cx="10946086" cy="557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Azure HDInsight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HDInsight es una distribución de nube de una versión de </a:t>
            </a:r>
            <a:r>
              <a:rPr lang="es-ES" sz="2000" dirty="0" err="1"/>
              <a:t>Hortonworks</a:t>
            </a:r>
            <a:r>
              <a:rPr lang="es-ES" sz="2000" dirty="0"/>
              <a:t> Data Platform (HDP)</a:t>
            </a:r>
          </a:p>
          <a:p>
            <a:pPr marL="1333475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Cada versión crea una versión específica de la distribución HDP y un conjunto de componentes que están incluidos en esa distribución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AA67E-B49D-4FE8-A2E4-D6F8E110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90" y="2407640"/>
            <a:ext cx="7633876" cy="392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0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Jose Ramos Sánchez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de Plain Barcelona</a:t>
            </a:r>
          </a:p>
          <a:p>
            <a:r>
              <a:rPr lang="en-US" b="1" dirty="0"/>
              <a:t>Software Developer Engineer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s-ES" b="1" dirty="0"/>
              <a:t>             </a:t>
            </a:r>
            <a:r>
              <a:rPr lang="es-ES" b="1" dirty="0">
                <a:solidFill>
                  <a:srgbClr val="0070C0"/>
                </a:solidFill>
              </a:rPr>
              <a:t>@</a:t>
            </a:r>
            <a:r>
              <a:rPr lang="es-ES" dirty="0" err="1">
                <a:solidFill>
                  <a:srgbClr val="0070C0"/>
                </a:solidFill>
              </a:rPr>
              <a:t>jrsrubio</a:t>
            </a:r>
            <a:endParaRPr lang="es-ES" dirty="0">
              <a:solidFill>
                <a:srgbClr val="0070C0"/>
              </a:solidFill>
            </a:endParaRPr>
          </a:p>
          <a:p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             jramos@plainconcepts.com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ABOUT 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D1E7DB-609A-43B3-927A-CCFE772EA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05" y="1440000"/>
            <a:ext cx="3810000" cy="381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2B87B7-E620-44E8-B51A-3D049BCEA8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01" y="4150913"/>
            <a:ext cx="453006" cy="3197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E9DB76-197A-4E07-9DAF-6FCE1D84B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61" y="4625284"/>
            <a:ext cx="558483" cy="55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7B98D12-A262-422A-8A2D-D2678774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81" y="858006"/>
            <a:ext cx="9584237" cy="51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D41910-39DB-43E5-80DC-8263A8D6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700381"/>
            <a:ext cx="5618376" cy="72000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spark?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C63F678-FBF6-4C76-B36B-BC36DD405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57" y="1760675"/>
            <a:ext cx="10946086" cy="4387216"/>
          </a:xfrm>
        </p:spPr>
        <p:txBody>
          <a:bodyPr>
            <a:normAutofit/>
          </a:bodyPr>
          <a:lstStyle/>
          <a:p>
            <a:r>
              <a:rPr lang="es-ES" altLang="es-ES" sz="2000" dirty="0">
                <a:solidFill>
                  <a:srgbClr val="212121"/>
                </a:solidFill>
              </a:rPr>
              <a:t>Apache </a:t>
            </a:r>
            <a:r>
              <a:rPr lang="es-ES" altLang="es-ES" sz="2000" dirty="0" err="1">
                <a:solidFill>
                  <a:srgbClr val="212121"/>
                </a:solidFill>
              </a:rPr>
              <a:t>Spark</a:t>
            </a:r>
            <a:r>
              <a:rPr lang="es-ES" altLang="es-ES" sz="2000" dirty="0">
                <a:solidFill>
                  <a:srgbClr val="212121"/>
                </a:solidFill>
              </a:rPr>
              <a:t> es un motor de análisis unificado para el procesamiento de datos a gran escala.</a:t>
            </a:r>
            <a:r>
              <a:rPr lang="es-ES" altLang="es-ES" sz="2000" dirty="0">
                <a:solidFill>
                  <a:schemeClr val="tx1"/>
                </a:solidFill>
              </a:rPr>
              <a:t> </a:t>
            </a:r>
          </a:p>
          <a:p>
            <a:endParaRPr lang="es-ES" sz="2000" dirty="0"/>
          </a:p>
          <a:p>
            <a:r>
              <a:rPr lang="es-ES" sz="2000" dirty="0"/>
              <a:t>Es una plataforma diseñada para mejorar la velocidad y el rendimiento de las aplicaciones </a:t>
            </a:r>
            <a:r>
              <a:rPr lang="es-ES" sz="2000" dirty="0" err="1"/>
              <a:t>BigData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Fue diseñado para hacer más rápida la respuesta a consultas interactivas y algoritmos iterativos a partir de la repartición de los procesos a través de la </a:t>
            </a:r>
            <a:r>
              <a:rPr lang="es-ES" sz="2000" b="1" dirty="0"/>
              <a:t>memoria</a:t>
            </a:r>
            <a:r>
              <a:rPr lang="es-ES" sz="2000" dirty="0"/>
              <a:t> de distintas máquinas.</a:t>
            </a:r>
          </a:p>
        </p:txBody>
      </p:sp>
    </p:spTree>
    <p:extLst>
      <p:ext uri="{BB962C8B-B14F-4D97-AF65-F5344CB8AC3E}">
        <p14:creationId xmlns:p14="http://schemas.microsoft.com/office/powerpoint/2010/main" val="2850553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5F09D1-3371-4442-A54E-752FE560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700381"/>
            <a:ext cx="5618376" cy="720000"/>
          </a:xfrm>
        </p:spPr>
        <p:txBody>
          <a:bodyPr/>
          <a:lstStyle/>
          <a:p>
            <a:r>
              <a:rPr lang="en-US" dirty="0" err="1"/>
              <a:t>HiStoria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8A7009-5817-4F51-8727-C7C3620C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0" y="1387316"/>
            <a:ext cx="10729519" cy="497059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C570FAA-A6FB-4299-9F46-CFA4B7A4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20" y="5958188"/>
            <a:ext cx="4678259" cy="216209"/>
          </a:xfrm>
        </p:spPr>
        <p:txBody>
          <a:bodyPr>
            <a:normAutofit fontScale="47500" lnSpcReduction="20000"/>
          </a:bodyPr>
          <a:lstStyle/>
          <a:p>
            <a:r>
              <a:rPr lang="es-ES" b="1" dirty="0"/>
              <a:t>Actualmente estamos en la versión 2.4.0 (https://spark.apache.org/downloads.html)</a:t>
            </a:r>
          </a:p>
        </p:txBody>
      </p:sp>
    </p:spTree>
    <p:extLst>
      <p:ext uri="{BB962C8B-B14F-4D97-AF65-F5344CB8AC3E}">
        <p14:creationId xmlns:p14="http://schemas.microsoft.com/office/powerpoint/2010/main" val="220400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8F0724E-0D74-43C6-B6A4-5FF347CB9536}"/>
              </a:ext>
            </a:extLst>
          </p:cNvPr>
          <p:cNvSpPr txBox="1">
            <a:spLocks/>
          </p:cNvSpPr>
          <p:nvPr/>
        </p:nvSpPr>
        <p:spPr>
          <a:xfrm>
            <a:off x="606875" y="1597566"/>
            <a:ext cx="6160167" cy="408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Esta integrado perfectamente con Apache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Uso de múltiples sistemas de archivos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Trabajar en memoria - </a:t>
            </a:r>
            <a:r>
              <a:rPr lang="es-ES" dirty="0"/>
              <a:t>Se trata de la cara más visible de </a:t>
            </a:r>
            <a:r>
              <a:rPr lang="es-ES" dirty="0" err="1"/>
              <a:t>Spark</a:t>
            </a:r>
            <a:r>
              <a:rPr lang="es-ES" dirty="0"/>
              <a:t>. </a:t>
            </a:r>
            <a:r>
              <a:rPr lang="es-ES" dirty="0" err="1"/>
              <a:t>Spark</a:t>
            </a:r>
            <a:r>
              <a:rPr lang="es-ES" dirty="0"/>
              <a:t> permite realizar trabajos paralelizados totalmente en memoria, lo cual reduce mucho los tiempos de procesamiento.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Tiene API para Java, Scala, </a:t>
            </a:r>
            <a:r>
              <a:rPr lang="es-ES" sz="2000" dirty="0" err="1"/>
              <a:t>Phyton</a:t>
            </a:r>
            <a:r>
              <a:rPr lang="es-ES" sz="2000" dirty="0"/>
              <a:t> y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Permite el procesamiento en tiempo 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Abstracción de datos RDD (</a:t>
            </a:r>
            <a:r>
              <a:rPr lang="es-ES" sz="2000" dirty="0" err="1"/>
              <a:t>Resilient</a:t>
            </a:r>
            <a:r>
              <a:rPr lang="es-ES" sz="2000" dirty="0"/>
              <a:t> </a:t>
            </a:r>
            <a:r>
              <a:rPr lang="es-ES" sz="2000" dirty="0" err="1"/>
              <a:t>Distributed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r>
              <a:rPr lang="es-E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Usa evaluación perezosa (</a:t>
            </a:r>
            <a:r>
              <a:rPr lang="es-ES" sz="2000" dirty="0" err="1"/>
              <a:t>lazy</a:t>
            </a:r>
            <a:r>
              <a:rPr lang="es-ES" sz="2000" dirty="0"/>
              <a:t> </a:t>
            </a:r>
            <a:r>
              <a:rPr lang="es-ES" sz="2000" dirty="0" err="1"/>
              <a:t>evaluation</a:t>
            </a:r>
            <a:r>
              <a:rPr lang="es-E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7170" name="Picture 2" descr="https://spark.apache.org/images/logistic-regression.png">
            <a:extLst>
              <a:ext uri="{FF2B5EF4-FFF2-40B4-BE49-F238E27FC236}">
                <a16:creationId xmlns:a16="http://schemas.microsoft.com/office/drawing/2014/main" id="{BB7171E2-7298-4F7F-864D-420690D1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29" y="1595549"/>
            <a:ext cx="3741236" cy="19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284B79-B359-4CC3-BB42-CF4D32D8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8219589" cy="720000"/>
          </a:xfrm>
        </p:spPr>
        <p:txBody>
          <a:bodyPr/>
          <a:lstStyle/>
          <a:p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11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spark graphx logo">
            <a:extLst>
              <a:ext uri="{FF2B5EF4-FFF2-40B4-BE49-F238E27FC236}">
                <a16:creationId xmlns:a16="http://schemas.microsoft.com/office/drawing/2014/main" id="{6250C833-9A41-401B-AB87-EA9EBEA7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4" y="1415744"/>
            <a:ext cx="11034212" cy="47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83BB71-DDDE-4E03-A3C4-8A31AD8A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7" y="695744"/>
            <a:ext cx="8228812" cy="72000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ecosistema</a:t>
            </a:r>
            <a:r>
              <a:rPr lang="en-US" dirty="0"/>
              <a:t> de spark</a:t>
            </a:r>
          </a:p>
        </p:txBody>
      </p:sp>
    </p:spTree>
    <p:extLst>
      <p:ext uri="{BB962C8B-B14F-4D97-AF65-F5344CB8AC3E}">
        <p14:creationId xmlns:p14="http://schemas.microsoft.com/office/powerpoint/2010/main" val="14993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8787BB-ABF1-4407-9918-D27EA4C8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1" y="512814"/>
            <a:ext cx="1670763" cy="1137541"/>
          </a:xfrm>
          <a:prstGeom prst="rect">
            <a:avLst/>
          </a:prstGeom>
        </p:spPr>
      </p:pic>
      <p:pic>
        <p:nvPicPr>
          <p:cNvPr id="4098" name="Picture 2" descr="Resultado de imagen de spark streaming logo">
            <a:extLst>
              <a:ext uri="{FF2B5EF4-FFF2-40B4-BE49-F238E27FC236}">
                <a16:creationId xmlns:a16="http://schemas.microsoft.com/office/drawing/2014/main" id="{D9BBA1E3-00D6-4B46-827E-CDFD05ED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35" y="2093424"/>
            <a:ext cx="1803419" cy="113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spark graphx logo">
            <a:extLst>
              <a:ext uri="{FF2B5EF4-FFF2-40B4-BE49-F238E27FC236}">
                <a16:creationId xmlns:a16="http://schemas.microsoft.com/office/drawing/2014/main" id="{46F2D3BF-FF3F-4976-A76C-4C479DA6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3" y="4994578"/>
            <a:ext cx="1837793" cy="13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CB1D9A9-2790-44E3-A911-162DE48B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4" y="3618158"/>
            <a:ext cx="1503646" cy="11375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CD4F86-DC81-46EB-A622-E2EB9F703A37}"/>
              </a:ext>
            </a:extLst>
          </p:cNvPr>
          <p:cNvSpPr txBox="1"/>
          <p:nvPr/>
        </p:nvSpPr>
        <p:spPr>
          <a:xfrm>
            <a:off x="2672180" y="751344"/>
            <a:ext cx="887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Permite la consulta de datos estructurados utilizando lenguaje SQL o una API, que se puede usar con Java, Scala, Python o R.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85A62B-9A7C-471E-AE6B-1CF6C08FD978}"/>
              </a:ext>
            </a:extLst>
          </p:cNvPr>
          <p:cNvSpPr txBox="1"/>
          <p:nvPr/>
        </p:nvSpPr>
        <p:spPr>
          <a:xfrm>
            <a:off x="2672177" y="2227368"/>
            <a:ext cx="8873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Mientras MapReduce solo procesa datos en lotes, </a:t>
            </a:r>
            <a:r>
              <a:rPr lang="es-ES" sz="2000" dirty="0" err="1"/>
              <a:t>Spark</a:t>
            </a:r>
            <a:r>
              <a:rPr lang="es-ES" sz="2000" dirty="0"/>
              <a:t> tiene la posibilidad de gestionar grandes datos en tiempo real. Esto facilita que los datos se analicen según van entrando, sin tiempo de 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CE505F-2CAF-4F80-B056-0B9E81E715BB}"/>
              </a:ext>
            </a:extLst>
          </p:cNvPr>
          <p:cNvSpPr txBox="1"/>
          <p:nvPr/>
        </p:nvSpPr>
        <p:spPr>
          <a:xfrm>
            <a:off x="2667740" y="4073136"/>
            <a:ext cx="8877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Algoritmos de machine </a:t>
            </a:r>
            <a:r>
              <a:rPr lang="es-ES" sz="2000" dirty="0" err="1"/>
              <a:t>learning</a:t>
            </a:r>
            <a:r>
              <a:rPr lang="es-ES" sz="2000" dirty="0"/>
              <a:t> que se ejecutan sobre el </a:t>
            </a:r>
            <a:r>
              <a:rPr lang="es-ES" sz="2000" dirty="0" err="1"/>
              <a:t>core</a:t>
            </a:r>
            <a:r>
              <a:rPr lang="es-ES" sz="2000" dirty="0"/>
              <a:t> de </a:t>
            </a:r>
            <a:r>
              <a:rPr lang="es-ES" sz="2000" dirty="0" err="1"/>
              <a:t>Spark</a:t>
            </a:r>
            <a:r>
              <a:rPr lang="es-ES" sz="2000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88493E-086C-4C38-90DD-FFAA218C6FA6}"/>
              </a:ext>
            </a:extLst>
          </p:cNvPr>
          <p:cNvSpPr txBox="1"/>
          <p:nvPr/>
        </p:nvSpPr>
        <p:spPr>
          <a:xfrm>
            <a:off x="2667741" y="5301837"/>
            <a:ext cx="883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Es una API de </a:t>
            </a:r>
            <a:r>
              <a:rPr lang="es-ES" sz="2000" dirty="0" err="1"/>
              <a:t>Spark</a:t>
            </a:r>
            <a:r>
              <a:rPr lang="es-ES" sz="2000" dirty="0"/>
              <a:t> para grafos y cómputo de grafos en paralelo.</a:t>
            </a:r>
          </a:p>
        </p:txBody>
      </p:sp>
    </p:spTree>
    <p:extLst>
      <p:ext uri="{BB962C8B-B14F-4D97-AF65-F5344CB8AC3E}">
        <p14:creationId xmlns:p14="http://schemas.microsoft.com/office/powerpoint/2010/main" val="63380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824C1-15D3-4C99-8140-BBA56847DF1B}"/>
              </a:ext>
            </a:extLst>
          </p:cNvPr>
          <p:cNvSpPr txBox="1">
            <a:spLocks/>
          </p:cNvSpPr>
          <p:nvPr/>
        </p:nvSpPr>
        <p:spPr>
          <a:xfrm>
            <a:off x="606875" y="1491030"/>
            <a:ext cx="10987362" cy="4936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Un </a:t>
            </a:r>
            <a:r>
              <a:rPr lang="es-ES" sz="2000" dirty="0" err="1"/>
              <a:t>Resilient</a:t>
            </a:r>
            <a:r>
              <a:rPr lang="es-ES" sz="2000" dirty="0"/>
              <a:t> </a:t>
            </a:r>
            <a:r>
              <a:rPr lang="es-ES" sz="2000" dirty="0" err="1"/>
              <a:t>Distributed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r>
              <a:rPr lang="es-ES" sz="2000" dirty="0"/>
              <a:t> (RDD) es una abstracción de </a:t>
            </a:r>
            <a:r>
              <a:rPr lang="es-ES" sz="2000" dirty="0" err="1"/>
              <a:t>Spark</a:t>
            </a:r>
            <a:r>
              <a:rPr lang="es-ES" sz="2000" dirty="0"/>
              <a:t> que representa una colección inmutable de elementos en memoria distribuida a través del clúster en particiones.</a:t>
            </a:r>
          </a:p>
          <a:p>
            <a:r>
              <a:rPr lang="es-ES" sz="2000" dirty="0"/>
              <a:t>Sobre un RDD se pueden ejecutar operaciones en paralelo.</a:t>
            </a:r>
          </a:p>
          <a:p>
            <a:r>
              <a:rPr lang="es-ES" sz="2000" dirty="0"/>
              <a:t>Cada partición distribuida representa un subconjunto de los datos y está asignada a cada nodo de manera que este podrá operar de forma paralela con estos datos.</a:t>
            </a:r>
          </a:p>
          <a:p>
            <a:endParaRPr lang="es-ES" sz="2000" dirty="0"/>
          </a:p>
          <a:p>
            <a:r>
              <a:rPr lang="es-ES" sz="2000" dirty="0"/>
              <a:t>Las operaciones que se pueden hacer sobre un RDD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Transformaciones. </a:t>
            </a:r>
            <a:r>
              <a:rPr lang="es-ES" sz="2000" dirty="0"/>
              <a:t>Son funciones cuyo resultado es crear un nuevo RDD. Por ejemplo las funciones </a:t>
            </a:r>
            <a:r>
              <a:rPr lang="es-ES" sz="2000" dirty="0" err="1"/>
              <a:t>map</a:t>
            </a:r>
            <a:r>
              <a:rPr lang="es-ES" sz="2000" dirty="0"/>
              <a:t>(), </a:t>
            </a:r>
            <a:r>
              <a:rPr lang="es-ES" sz="2000" dirty="0" err="1"/>
              <a:t>filter</a:t>
            </a:r>
            <a:r>
              <a:rPr lang="es-ES" sz="2000" dirty="0"/>
              <a:t>(), </a:t>
            </a:r>
            <a:r>
              <a:rPr lang="es-ES" sz="2000" dirty="0" err="1"/>
              <a:t>distinct</a:t>
            </a:r>
            <a:r>
              <a:rPr lang="es-ES" sz="2000" dirty="0"/>
              <a:t>()…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Acciones. </a:t>
            </a:r>
            <a:r>
              <a:rPr lang="es-ES" sz="2000" dirty="0"/>
              <a:t>Son funciones que devuelven un valor después de llevar a cabo una computación sobre el conjunto de datos. Un ejemplo de este tipo es la función reduce(), que agrega todos los elementos de un RDD mediante una función y devuelve el resultado o la función </a:t>
            </a:r>
            <a:r>
              <a:rPr lang="es-ES" sz="2000" dirty="0" err="1"/>
              <a:t>collect</a:t>
            </a:r>
            <a:r>
              <a:rPr lang="es-ES" sz="2000" dirty="0"/>
              <a:t>() de devuelve todos los elementos de un RDD.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C905BE-460C-42C8-A1F7-697A4A4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8219589" cy="720000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abstracción</a:t>
            </a:r>
            <a:r>
              <a:rPr lang="en-US" dirty="0"/>
              <a:t> </a:t>
            </a:r>
            <a:r>
              <a:rPr lang="en-US" dirty="0" err="1"/>
              <a:t>rdd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E2215B-779A-467D-8172-E3E71F52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8219589" cy="720000"/>
          </a:xfrm>
        </p:spPr>
        <p:txBody>
          <a:bodyPr/>
          <a:lstStyle/>
          <a:p>
            <a:r>
              <a:rPr lang="en-US" dirty="0" err="1"/>
              <a:t>transformaciones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A01B0-46DA-4740-97A9-B0A32796FEA7}"/>
              </a:ext>
            </a:extLst>
          </p:cNvPr>
          <p:cNvSpPr txBox="1">
            <a:spLocks/>
          </p:cNvSpPr>
          <p:nvPr/>
        </p:nvSpPr>
        <p:spPr>
          <a:xfrm>
            <a:off x="606875" y="1597566"/>
            <a:ext cx="10987362" cy="408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Map</a:t>
            </a:r>
            <a:r>
              <a:rPr lang="es-ES" dirty="0"/>
              <a:t>[B](f: A =&gt; B): RDD[B] .- aplica una función a cada elemento del RDD y devuelve un RDD como resultado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flatMap</a:t>
            </a:r>
            <a:r>
              <a:rPr lang="es-ES" dirty="0"/>
              <a:t>() : RDD[B]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filter</a:t>
            </a:r>
            <a:r>
              <a:rPr lang="es-ES" dirty="0"/>
              <a:t>() : RDD[A]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distinct</a:t>
            </a:r>
            <a:r>
              <a:rPr lang="es-ES" dirty="0"/>
              <a:t> (): RDD[B].- Devuelve RDD borrando los duplicados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Transformaciones con 2 </a:t>
            </a:r>
            <a:r>
              <a:rPr lang="es-ES" dirty="0" err="1"/>
              <a:t>RDDs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union</a:t>
            </a:r>
            <a:r>
              <a:rPr lang="es-ES" dirty="0"/>
              <a:t> (</a:t>
            </a:r>
            <a:r>
              <a:rPr lang="es-ES" dirty="0" err="1"/>
              <a:t>other</a:t>
            </a:r>
            <a:r>
              <a:rPr lang="es-ES" dirty="0"/>
              <a:t>: RDD[T]): RDD[T].- Devuelve un RDD que contiene los elementos de los 2 </a:t>
            </a:r>
            <a:r>
              <a:rPr lang="es-ES" dirty="0" err="1"/>
              <a:t>RDDs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intersection</a:t>
            </a:r>
            <a:r>
              <a:rPr lang="es-ES" dirty="0"/>
              <a:t> (</a:t>
            </a:r>
            <a:r>
              <a:rPr lang="es-ES" dirty="0" err="1"/>
              <a:t>other</a:t>
            </a:r>
            <a:r>
              <a:rPr lang="es-ES" dirty="0"/>
              <a:t>: RDD[T]): RDD[T].- Devuelve un RDD que contienen los elementos comunes en los 2 </a:t>
            </a:r>
            <a:r>
              <a:rPr lang="es-ES" dirty="0" err="1"/>
              <a:t>RDDs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substract</a:t>
            </a:r>
            <a:r>
              <a:rPr lang="es-ES" dirty="0"/>
              <a:t> (</a:t>
            </a:r>
            <a:r>
              <a:rPr lang="es-ES" dirty="0" err="1"/>
              <a:t>other</a:t>
            </a:r>
            <a:r>
              <a:rPr lang="es-ES" dirty="0"/>
              <a:t>: RDD[T]): RDD[T].- Devuelve un RDD que habiendo quitados los elementos que haya en el </a:t>
            </a:r>
            <a:r>
              <a:rPr lang="es-ES" dirty="0" err="1"/>
              <a:t>other</a:t>
            </a:r>
            <a:r>
              <a:rPr lang="es-ES" dirty="0"/>
              <a:t>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cartesian</a:t>
            </a:r>
            <a:r>
              <a:rPr lang="es-ES" dirty="0"/>
              <a:t> (</a:t>
            </a:r>
            <a:r>
              <a:rPr lang="es-ES" dirty="0" err="1"/>
              <a:t>other</a:t>
            </a:r>
            <a:r>
              <a:rPr lang="es-ES" dirty="0"/>
              <a:t>: RDD[T]): RDD[T].- Producto cartesiano con el </a:t>
            </a:r>
            <a:r>
              <a:rPr lang="es-ES" dirty="0" err="1"/>
              <a:t>other</a:t>
            </a:r>
            <a:r>
              <a:rPr lang="es-ES" dirty="0"/>
              <a:t>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92926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A4B805-F342-46AF-ABE9-736FCAD5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8219589" cy="720000"/>
          </a:xfrm>
        </p:spPr>
        <p:txBody>
          <a:bodyPr/>
          <a:lstStyle/>
          <a:p>
            <a:r>
              <a:rPr lang="en-US" dirty="0" err="1"/>
              <a:t>Acciones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D9CA1F-BE3A-481A-9C4D-7CFB3F58FC52}"/>
              </a:ext>
            </a:extLst>
          </p:cNvPr>
          <p:cNvSpPr txBox="1">
            <a:spLocks/>
          </p:cNvSpPr>
          <p:nvPr/>
        </p:nvSpPr>
        <p:spPr>
          <a:xfrm>
            <a:off x="606875" y="1597566"/>
            <a:ext cx="10987362" cy="408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collect</a:t>
            </a:r>
            <a:r>
              <a:rPr lang="es-ES" dirty="0"/>
              <a:t>().- devuelve todos los elementos de un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count</a:t>
            </a:r>
            <a:r>
              <a:rPr lang="es-ES" dirty="0"/>
              <a:t>().- devuelve el número de elementos de un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take</a:t>
            </a:r>
            <a:r>
              <a:rPr lang="es-ES" dirty="0"/>
              <a:t>(</a:t>
            </a:r>
            <a:r>
              <a:rPr lang="es-ES" dirty="0" err="1"/>
              <a:t>num</a:t>
            </a:r>
            <a:r>
              <a:rPr lang="es-ES" dirty="0"/>
              <a:t>: </a:t>
            </a:r>
            <a:r>
              <a:rPr lang="es-ES" dirty="0" err="1"/>
              <a:t>Int</a:t>
            </a:r>
            <a:r>
              <a:rPr lang="es-ES" dirty="0"/>
              <a:t>).- devuelve los primeros n elementos de un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reduce()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foreach</a:t>
            </a:r>
            <a:r>
              <a:rPr lang="es-ES" dirty="0"/>
              <a:t>(f: T =&gt; </a:t>
            </a:r>
            <a:r>
              <a:rPr lang="es-ES" dirty="0" err="1"/>
              <a:t>Unit</a:t>
            </a:r>
            <a:r>
              <a:rPr lang="es-ES" dirty="0"/>
              <a:t>).- aplica una función para cada elemento de un RDD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takeSample</a:t>
            </a:r>
            <a:r>
              <a:rPr lang="es-E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takeOrdered</a:t>
            </a:r>
            <a:r>
              <a:rPr lang="es-E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saveAsTextFile</a:t>
            </a:r>
            <a:r>
              <a:rPr lang="es-E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saveAsSequenceFile</a:t>
            </a:r>
            <a:r>
              <a:rPr lang="es-ES" dirty="0"/>
              <a:t>()</a:t>
            </a: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6226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5D51E5E-D852-436A-8686-A59FA8C5D44C}"/>
              </a:ext>
            </a:extLst>
          </p:cNvPr>
          <p:cNvSpPr txBox="1">
            <a:spLocks/>
          </p:cNvSpPr>
          <p:nvPr/>
        </p:nvSpPr>
        <p:spPr>
          <a:xfrm>
            <a:off x="606875" y="1597567"/>
            <a:ext cx="10987362" cy="176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Spark</a:t>
            </a:r>
            <a:r>
              <a:rPr lang="es-ES" sz="2000" dirty="0"/>
              <a:t> usa la evaluación perezosa en sus transformaciones, lo que quiere decir que todas las transformaciones son almacenadas en un DAG (grafo acíclico dirigido), pero NO son ejecutadas.</a:t>
            </a:r>
          </a:p>
          <a:p>
            <a:r>
              <a:rPr lang="es-ES" sz="2000" dirty="0"/>
              <a:t>Las transformaciones no se ejecutan hasta que se lanza una acción. En ese momento es cuando se resuelve el grafo y se obtiene el resultado.</a:t>
            </a: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FAD55C-DE23-4699-9C0A-B36463C8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10234821" cy="720000"/>
          </a:xfrm>
        </p:spPr>
        <p:txBody>
          <a:bodyPr/>
          <a:lstStyle/>
          <a:p>
            <a:r>
              <a:rPr lang="en-US" dirty="0" err="1"/>
              <a:t>Evaluación</a:t>
            </a:r>
            <a:r>
              <a:rPr lang="en-US" dirty="0"/>
              <a:t> </a:t>
            </a:r>
            <a:r>
              <a:rPr lang="en-US" dirty="0" err="1"/>
              <a:t>perezosa</a:t>
            </a:r>
            <a:r>
              <a:rPr lang="en-US" dirty="0"/>
              <a:t> (Lazy Evaluation)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7B49DB-391A-46F3-8823-A9F035E7325A}"/>
              </a:ext>
            </a:extLst>
          </p:cNvPr>
          <p:cNvSpPr txBox="1"/>
          <p:nvPr/>
        </p:nvSpPr>
        <p:spPr>
          <a:xfrm>
            <a:off x="1906571" y="5076832"/>
            <a:ext cx="3445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val RDD2 = RDD1.filter(e =&gt; e%2==0)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9C67DF0-BCC0-4BAF-9814-AD04A76ADDDE}"/>
              </a:ext>
            </a:extLst>
          </p:cNvPr>
          <p:cNvSpPr txBox="1"/>
          <p:nvPr/>
        </p:nvSpPr>
        <p:spPr>
          <a:xfrm>
            <a:off x="67547" y="4695387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val RDD1 = </a:t>
            </a:r>
            <a:r>
              <a:rPr lang="es-ES" sz="1600" dirty="0" err="1"/>
              <a:t>sc.parallelize</a:t>
            </a:r>
            <a:r>
              <a:rPr lang="es-ES" sz="1600" dirty="0"/>
              <a:t>(1 </a:t>
            </a:r>
            <a:r>
              <a:rPr lang="es-ES" sz="1600" dirty="0" err="1"/>
              <a:t>to</a:t>
            </a:r>
            <a:r>
              <a:rPr lang="es-ES" sz="1600" dirty="0"/>
              <a:t> 10)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4B9CA4-89B4-4ABA-BAC2-060926E3A090}"/>
              </a:ext>
            </a:extLst>
          </p:cNvPr>
          <p:cNvSpPr txBox="1"/>
          <p:nvPr/>
        </p:nvSpPr>
        <p:spPr>
          <a:xfrm>
            <a:off x="8139019" y="5076617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RDD3.collect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60C2B9-46C2-4644-8B39-3E2CDE9DD7B9}"/>
              </a:ext>
            </a:extLst>
          </p:cNvPr>
          <p:cNvSpPr txBox="1"/>
          <p:nvPr/>
        </p:nvSpPr>
        <p:spPr>
          <a:xfrm>
            <a:off x="4732167" y="4694318"/>
            <a:ext cx="3121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val RDD3 = RDD2.filter(e =&gt; e&gt;5)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50BA03B-ED34-42C9-9BB7-AD6EB7C5FA50}"/>
              </a:ext>
            </a:extLst>
          </p:cNvPr>
          <p:cNvSpPr/>
          <p:nvPr/>
        </p:nvSpPr>
        <p:spPr>
          <a:xfrm>
            <a:off x="1165494" y="4103416"/>
            <a:ext cx="1713390" cy="572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RDD1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ED184B3-48F7-45DF-B8EE-621EB773B64F}"/>
              </a:ext>
            </a:extLst>
          </p:cNvPr>
          <p:cNvSpPr/>
          <p:nvPr/>
        </p:nvSpPr>
        <p:spPr>
          <a:xfrm>
            <a:off x="3875472" y="4111045"/>
            <a:ext cx="1713390" cy="572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RDD2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128EDB8-5110-429B-91A3-79CEE35ABF39}"/>
              </a:ext>
            </a:extLst>
          </p:cNvPr>
          <p:cNvCxnSpPr>
            <a:stCxn id="13" idx="3"/>
          </p:cNvCxnSpPr>
          <p:nvPr/>
        </p:nvCxnSpPr>
        <p:spPr>
          <a:xfrm>
            <a:off x="2878884" y="4389721"/>
            <a:ext cx="960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46F0530-19B9-411E-A86D-6E3A82631C3F}"/>
              </a:ext>
            </a:extLst>
          </p:cNvPr>
          <p:cNvSpPr/>
          <p:nvPr/>
        </p:nvSpPr>
        <p:spPr>
          <a:xfrm>
            <a:off x="6628197" y="4120570"/>
            <a:ext cx="1713390" cy="572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RDD3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D660618-9BFC-4855-8504-6693A2627CA4}"/>
              </a:ext>
            </a:extLst>
          </p:cNvPr>
          <p:cNvSpPr/>
          <p:nvPr/>
        </p:nvSpPr>
        <p:spPr>
          <a:xfrm>
            <a:off x="9333297" y="4120570"/>
            <a:ext cx="1713390" cy="572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5BEE90B-0D58-401B-94B6-3D5A20E167EF}"/>
              </a:ext>
            </a:extLst>
          </p:cNvPr>
          <p:cNvCxnSpPr/>
          <p:nvPr/>
        </p:nvCxnSpPr>
        <p:spPr>
          <a:xfrm>
            <a:off x="5667929" y="4406875"/>
            <a:ext cx="960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D419465-4CEB-4B7E-88CD-BDC8BF89F8D0}"/>
              </a:ext>
            </a:extLst>
          </p:cNvPr>
          <p:cNvCxnSpPr/>
          <p:nvPr/>
        </p:nvCxnSpPr>
        <p:spPr>
          <a:xfrm>
            <a:off x="8353979" y="4406875"/>
            <a:ext cx="960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15E3236-7E5D-4836-A0AE-914B27A1BE0D}"/>
              </a:ext>
            </a:extLst>
          </p:cNvPr>
          <p:cNvSpPr txBox="1"/>
          <p:nvPr/>
        </p:nvSpPr>
        <p:spPr>
          <a:xfrm>
            <a:off x="3163847" y="4067179"/>
            <a:ext cx="32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E59BFFF-53E2-4CBB-B4A7-FC91032F5871}"/>
              </a:ext>
            </a:extLst>
          </p:cNvPr>
          <p:cNvSpPr txBox="1"/>
          <p:nvPr/>
        </p:nvSpPr>
        <p:spPr>
          <a:xfrm>
            <a:off x="5952892" y="4066295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EDD43BC-C0D3-48A9-8E8A-34AC6C113561}"/>
              </a:ext>
            </a:extLst>
          </p:cNvPr>
          <p:cNvSpPr txBox="1"/>
          <p:nvPr/>
        </p:nvSpPr>
        <p:spPr>
          <a:xfrm>
            <a:off x="8680032" y="4066295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198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24" grpId="0" animBg="1"/>
      <p:bldP spid="25" grpId="0" animBg="1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24D237-AAC6-4F09-8C65-DE62D1A36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97" y="695748"/>
            <a:ext cx="8226459" cy="54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85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A4B23EB-E0AA-4820-A9FE-BC1F1F0E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10234821" cy="720000"/>
          </a:xfrm>
        </p:spPr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E5C31B7-5B7F-4C08-B84E-C300D025A997}"/>
              </a:ext>
            </a:extLst>
          </p:cNvPr>
          <p:cNvSpPr txBox="1">
            <a:spLocks/>
          </p:cNvSpPr>
          <p:nvPr/>
        </p:nvSpPr>
        <p:spPr>
          <a:xfrm>
            <a:off x="606875" y="1597567"/>
            <a:ext cx="10987362" cy="7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Spark</a:t>
            </a:r>
            <a:r>
              <a:rPr lang="es-ES" sz="2000" dirty="0"/>
              <a:t> SQL nos permite tener datos más estructurados y poder hacer consultas de estilo SQL.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328A12D-1766-49D8-A76C-F8752A97BC22}"/>
              </a:ext>
            </a:extLst>
          </p:cNvPr>
          <p:cNvSpPr txBox="1">
            <a:spLocks/>
          </p:cNvSpPr>
          <p:nvPr/>
        </p:nvSpPr>
        <p:spPr>
          <a:xfrm>
            <a:off x="622569" y="2508699"/>
            <a:ext cx="10987362" cy="793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DataFrame</a:t>
            </a:r>
            <a:r>
              <a:rPr lang="es-ES" sz="2000" dirty="0"/>
              <a:t> es una abstracción un poco más compleja de los </a:t>
            </a:r>
            <a:r>
              <a:rPr lang="es-ES" sz="2000" dirty="0" err="1"/>
              <a:t>RDDs</a:t>
            </a:r>
            <a:r>
              <a:rPr lang="es-ES" sz="2000" dirty="0"/>
              <a:t> pero se construye sobre estos.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57CD555-392B-45DF-9DF7-B9FD3277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9" y="3301907"/>
            <a:ext cx="6835506" cy="29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FC945D-6C1F-4DD3-80F4-1CB679B4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09" y="411330"/>
            <a:ext cx="5015991" cy="59821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C54477-314B-451F-BA66-5610074B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1330"/>
            <a:ext cx="4834518" cy="31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8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7AAF34C-CE31-436A-B294-AE1D4A537B85}"/>
              </a:ext>
            </a:extLst>
          </p:cNvPr>
          <p:cNvSpPr txBox="1"/>
          <p:nvPr/>
        </p:nvSpPr>
        <p:spPr>
          <a:xfrm>
            <a:off x="609600" y="695325"/>
            <a:ext cx="6245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También </a:t>
            </a:r>
            <a:r>
              <a:rPr lang="es-ES" sz="2000" dirty="0"/>
              <a:t>podemos</a:t>
            </a:r>
            <a:r>
              <a:rPr lang="es-ES" dirty="0"/>
              <a:t> escribir directamente consultas SQL.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B54957-94AD-4F17-84A3-E31CF98A270C}"/>
              </a:ext>
            </a:extLst>
          </p:cNvPr>
          <p:cNvSpPr txBox="1"/>
          <p:nvPr/>
        </p:nvSpPr>
        <p:spPr>
          <a:xfrm>
            <a:off x="609600" y="502920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createOrReplaceTeamView</a:t>
            </a:r>
            <a:r>
              <a:rPr lang="es-ES" dirty="0"/>
              <a:t> lo que hace es proyectar una tabla en memoria contra la cual podemos ejecutar </a:t>
            </a:r>
            <a:r>
              <a:rPr lang="es-ES" dirty="0" err="1"/>
              <a:t>queries</a:t>
            </a:r>
            <a:r>
              <a:rPr lang="es-ES" dirty="0"/>
              <a:t> SQL directamente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77C899-C54A-47BF-99F8-7265BA29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384826"/>
            <a:ext cx="5314950" cy="34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89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F2708A-1AF8-45BD-88EC-116583EE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551" y="3442241"/>
            <a:ext cx="7818798" cy="2164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A13C42-FDA2-407B-B969-5C059641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10234821" cy="720000"/>
          </a:xfrm>
        </p:spPr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sql</a:t>
            </a:r>
            <a:r>
              <a:rPr lang="en-US" dirty="0"/>
              <a:t> – </a:t>
            </a:r>
            <a:r>
              <a:rPr lang="en-US" dirty="0" err="1"/>
              <a:t>Dataframe</a:t>
            </a:r>
            <a:r>
              <a:rPr lang="en-US" dirty="0"/>
              <a:t> y dataset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D6A44B1-223A-4695-8393-ED4C805CF4CD}"/>
              </a:ext>
            </a:extLst>
          </p:cNvPr>
          <p:cNvSpPr txBox="1">
            <a:spLocks/>
          </p:cNvSpPr>
          <p:nvPr/>
        </p:nvSpPr>
        <p:spPr>
          <a:xfrm>
            <a:off x="606875" y="1597567"/>
            <a:ext cx="10987362" cy="1612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Los </a:t>
            </a:r>
            <a:r>
              <a:rPr lang="es-ES" sz="2000" dirty="0" err="1"/>
              <a:t>Datasets</a:t>
            </a:r>
            <a:r>
              <a:rPr lang="es-ES" sz="2000" dirty="0"/>
              <a:t> son estructuras </a:t>
            </a:r>
            <a:r>
              <a:rPr lang="es-ES" sz="2000" dirty="0" err="1"/>
              <a:t>tipadas</a:t>
            </a:r>
            <a:r>
              <a:rPr lang="es-ES" sz="2000" dirty="0"/>
              <a:t>, se le está diciendo a </a:t>
            </a:r>
            <a:r>
              <a:rPr lang="es-ES" sz="2000" dirty="0" err="1"/>
              <a:t>Spark</a:t>
            </a:r>
            <a:r>
              <a:rPr lang="es-ES" sz="2000" dirty="0"/>
              <a:t> como son las filas.</a:t>
            </a:r>
          </a:p>
          <a:p>
            <a:endParaRPr lang="es-ES" sz="2000" dirty="0"/>
          </a:p>
          <a:p>
            <a:r>
              <a:rPr lang="es-ES" sz="2000" dirty="0"/>
              <a:t>Los </a:t>
            </a:r>
            <a:r>
              <a:rPr lang="es-ES" sz="2000" dirty="0" err="1"/>
              <a:t>DataFrames</a:t>
            </a:r>
            <a:r>
              <a:rPr lang="es-ES" sz="2000" dirty="0"/>
              <a:t> no se dice el detalle de como son las filas, sino que es una estructura que está compuesta por filas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5830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271E4C2-E40B-483B-81EA-BC297414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98" y="1746903"/>
            <a:ext cx="8217267" cy="42443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6B8079-93F2-4557-A11E-9E0F2361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10234821" cy="720000"/>
          </a:xfrm>
        </p:spPr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sql</a:t>
            </a:r>
            <a:r>
              <a:rPr lang="en-US" dirty="0"/>
              <a:t> – catalyst (plan de </a:t>
            </a:r>
            <a:r>
              <a:rPr lang="en-US" dirty="0" err="1"/>
              <a:t>ejecución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3946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de tiempo real">
            <a:extLst>
              <a:ext uri="{FF2B5EF4-FFF2-40B4-BE49-F238E27FC236}">
                <a16:creationId xmlns:a16="http://schemas.microsoft.com/office/drawing/2014/main" id="{703E297C-1D90-459C-A177-9EB8EE47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056" y="665825"/>
            <a:ext cx="6844683" cy="549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08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1D3C31-A67C-4C9A-B15A-D98A309D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10234821" cy="720000"/>
          </a:xfrm>
        </p:spPr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3B973B-BD6E-4EDB-A601-F8E4799AAB15}"/>
              </a:ext>
            </a:extLst>
          </p:cNvPr>
          <p:cNvSpPr txBox="1">
            <a:spLocks/>
          </p:cNvSpPr>
          <p:nvPr/>
        </p:nvSpPr>
        <p:spPr>
          <a:xfrm>
            <a:off x="606875" y="1597567"/>
            <a:ext cx="10987362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Spark</a:t>
            </a:r>
            <a:r>
              <a:rPr lang="es-ES" sz="2000" dirty="0"/>
              <a:t> </a:t>
            </a:r>
            <a:r>
              <a:rPr lang="es-ES" sz="2000" dirty="0" err="1"/>
              <a:t>streaming</a:t>
            </a:r>
            <a:r>
              <a:rPr lang="es-ES" sz="2000" dirty="0"/>
              <a:t> es un </a:t>
            </a:r>
            <a:r>
              <a:rPr lang="es-ES" sz="2000" dirty="0" err="1"/>
              <a:t>framework</a:t>
            </a:r>
            <a:r>
              <a:rPr lang="es-ES" sz="2000" dirty="0"/>
              <a:t> que nos </a:t>
            </a:r>
            <a:r>
              <a:rPr lang="es-ES" sz="2000" dirty="0" err="1"/>
              <a:t>proveé</a:t>
            </a:r>
            <a:r>
              <a:rPr lang="es-ES" sz="2000" dirty="0"/>
              <a:t> </a:t>
            </a:r>
            <a:r>
              <a:rPr lang="es-ES" sz="2000" dirty="0" err="1"/>
              <a:t>Spark</a:t>
            </a:r>
            <a:r>
              <a:rPr lang="es-ES" sz="2000" dirty="0"/>
              <a:t> para procesar datos en tiempo real y que corre sobre el </a:t>
            </a:r>
            <a:r>
              <a:rPr lang="es-ES" sz="2000" dirty="0" err="1"/>
              <a:t>core</a:t>
            </a:r>
            <a:r>
              <a:rPr lang="es-ES" sz="2000" dirty="0"/>
              <a:t> de </a:t>
            </a:r>
            <a:r>
              <a:rPr lang="es-ES" sz="2000" dirty="0" err="1"/>
              <a:t>Spark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6781AE6-F18C-44B3-B5E0-6FC6D5A2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27" y="2676454"/>
            <a:ext cx="10014256" cy="2886146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9EF4DA27-BACD-449E-9249-C2AE52EC3BDD}"/>
              </a:ext>
            </a:extLst>
          </p:cNvPr>
          <p:cNvSpPr/>
          <p:nvPr/>
        </p:nvSpPr>
        <p:spPr>
          <a:xfrm>
            <a:off x="2971800" y="2317567"/>
            <a:ext cx="4743450" cy="35307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4C9CAF0-5023-401A-A8DB-D54CF337EA50}"/>
              </a:ext>
            </a:extLst>
          </p:cNvPr>
          <p:cNvSpPr/>
          <p:nvPr/>
        </p:nvSpPr>
        <p:spPr>
          <a:xfrm>
            <a:off x="7715250" y="2622368"/>
            <a:ext cx="3878987" cy="33307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792D5C-D92F-4EA7-98AD-7A669BE96351}"/>
              </a:ext>
            </a:extLst>
          </p:cNvPr>
          <p:cNvSpPr/>
          <p:nvPr/>
        </p:nvSpPr>
        <p:spPr>
          <a:xfrm>
            <a:off x="876300" y="2622368"/>
            <a:ext cx="2095500" cy="29402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3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C674A2-8845-490A-9D74-DF57EFE3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24" y="695268"/>
            <a:ext cx="7734032" cy="125782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FAC475-F9BC-49DC-A115-D0DC357A871D}"/>
              </a:ext>
            </a:extLst>
          </p:cNvPr>
          <p:cNvCxnSpPr>
            <a:cxnSpLocks/>
          </p:cNvCxnSpPr>
          <p:nvPr/>
        </p:nvCxnSpPr>
        <p:spPr>
          <a:xfrm>
            <a:off x="5466148" y="1487005"/>
            <a:ext cx="506027" cy="106532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70B0349-F4D9-4C76-80BD-DDEC1DD20D50}"/>
              </a:ext>
            </a:extLst>
          </p:cNvPr>
          <p:cNvCxnSpPr>
            <a:cxnSpLocks/>
          </p:cNvCxnSpPr>
          <p:nvPr/>
        </p:nvCxnSpPr>
        <p:spPr>
          <a:xfrm flipH="1">
            <a:off x="5972175" y="1487005"/>
            <a:ext cx="351223" cy="106532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6DDB9D-2B87-42DC-8020-4DB9C0B93FFC}"/>
              </a:ext>
            </a:extLst>
          </p:cNvPr>
          <p:cNvSpPr txBox="1"/>
          <p:nvPr/>
        </p:nvSpPr>
        <p:spPr>
          <a:xfrm>
            <a:off x="5566761" y="2590425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DStream</a:t>
            </a:r>
            <a:endParaRPr lang="es-ES" b="1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F115515-D0B5-42AF-A945-D70913923A04}"/>
              </a:ext>
            </a:extLst>
          </p:cNvPr>
          <p:cNvCxnSpPr/>
          <p:nvPr/>
        </p:nvCxnSpPr>
        <p:spPr>
          <a:xfrm>
            <a:off x="5972175" y="1487005"/>
            <a:ext cx="0" cy="106532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CF4CDA-DDA3-46D5-9AC8-3084B597E185}"/>
              </a:ext>
            </a:extLst>
          </p:cNvPr>
          <p:cNvSpPr txBox="1"/>
          <p:nvPr/>
        </p:nvSpPr>
        <p:spPr>
          <a:xfrm>
            <a:off x="619125" y="2955352"/>
            <a:ext cx="4297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DStream</a:t>
            </a:r>
            <a:r>
              <a:rPr lang="es-ES" dirty="0"/>
              <a:t> es un conjunto de </a:t>
            </a:r>
            <a:r>
              <a:rPr lang="es-ES" dirty="0" err="1"/>
              <a:t>RDDs</a:t>
            </a:r>
            <a:r>
              <a:rPr lang="es-ES" dirty="0"/>
              <a:t>, que se ha creado transcurrido un </a:t>
            </a:r>
            <a:r>
              <a:rPr lang="es-ES" b="1" dirty="0" err="1"/>
              <a:t>Batch</a:t>
            </a:r>
            <a:r>
              <a:rPr lang="es-ES" b="1" dirty="0"/>
              <a:t> Interval</a:t>
            </a:r>
            <a:r>
              <a:rPr lang="es-ES" dirty="0"/>
              <a:t>.</a:t>
            </a:r>
          </a:p>
          <a:p>
            <a:r>
              <a:rPr lang="es-ES" dirty="0"/>
              <a:t>Durante todo ese intervalo de tiempo, cada dato que vaya llegando en </a:t>
            </a:r>
            <a:r>
              <a:rPr lang="es-ES" dirty="0" err="1"/>
              <a:t>streaming</a:t>
            </a:r>
            <a:r>
              <a:rPr lang="es-ES" dirty="0"/>
              <a:t> es un </a:t>
            </a:r>
            <a:r>
              <a:rPr lang="es-ES" b="1" dirty="0"/>
              <a:t>RDD.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1E3C9BC-6D1C-447E-9E52-4689A7DD0ECF}"/>
              </a:ext>
            </a:extLst>
          </p:cNvPr>
          <p:cNvSpPr txBox="1"/>
          <p:nvPr/>
        </p:nvSpPr>
        <p:spPr>
          <a:xfrm>
            <a:off x="6591300" y="2955352"/>
            <a:ext cx="4297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</a:t>
            </a:r>
            <a:r>
              <a:rPr lang="es-ES" dirty="0" err="1"/>
              <a:t>Dstream</a:t>
            </a:r>
            <a:r>
              <a:rPr lang="es-ES" dirty="0"/>
              <a:t> se le pueden aplicar las operaciones típicas de los </a:t>
            </a:r>
            <a:r>
              <a:rPr lang="es-ES" dirty="0" err="1"/>
              <a:t>RDDs</a:t>
            </a:r>
            <a:r>
              <a:rPr lang="es-ES" dirty="0"/>
              <a:t> (transformaciones y las acciones) </a:t>
            </a:r>
          </a:p>
        </p:txBody>
      </p:sp>
    </p:spTree>
    <p:extLst>
      <p:ext uri="{BB962C8B-B14F-4D97-AF65-F5344CB8AC3E}">
        <p14:creationId xmlns:p14="http://schemas.microsoft.com/office/powerpoint/2010/main" val="179308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161F0BA-4F60-4BB3-A90E-C984E6D369F5}"/>
              </a:ext>
            </a:extLst>
          </p:cNvPr>
          <p:cNvSpPr txBox="1"/>
          <p:nvPr/>
        </p:nvSpPr>
        <p:spPr>
          <a:xfrm>
            <a:off x="628650" y="695325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Operaciones con ventanas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BD3438-1F9B-41C2-95A4-2547043C90E7}"/>
              </a:ext>
            </a:extLst>
          </p:cNvPr>
          <p:cNvSpPr/>
          <p:nvPr/>
        </p:nvSpPr>
        <p:spPr>
          <a:xfrm>
            <a:off x="6391275" y="1371600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E9E6C63-3E0C-419E-B7E7-DC42A4ED5674}"/>
              </a:ext>
            </a:extLst>
          </p:cNvPr>
          <p:cNvSpPr/>
          <p:nvPr/>
        </p:nvSpPr>
        <p:spPr>
          <a:xfrm>
            <a:off x="2276475" y="1381125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4E3130-7A8F-4545-823F-74B0376BD6B1}"/>
              </a:ext>
            </a:extLst>
          </p:cNvPr>
          <p:cNvSpPr/>
          <p:nvPr/>
        </p:nvSpPr>
        <p:spPr>
          <a:xfrm>
            <a:off x="3648075" y="1381125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A5B2148-C543-4CFF-B38B-E46D058B49A7}"/>
              </a:ext>
            </a:extLst>
          </p:cNvPr>
          <p:cNvSpPr/>
          <p:nvPr/>
        </p:nvSpPr>
        <p:spPr>
          <a:xfrm>
            <a:off x="5019675" y="1381125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C07E66-2B0B-4F53-A174-6986F064BE43}"/>
              </a:ext>
            </a:extLst>
          </p:cNvPr>
          <p:cNvSpPr/>
          <p:nvPr/>
        </p:nvSpPr>
        <p:spPr>
          <a:xfrm>
            <a:off x="904875" y="1381125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C9E5-DD3D-44BF-BE1D-C18F66002935}"/>
              </a:ext>
            </a:extLst>
          </p:cNvPr>
          <p:cNvSpPr/>
          <p:nvPr/>
        </p:nvSpPr>
        <p:spPr>
          <a:xfrm>
            <a:off x="7762875" y="1371600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4C00A25-5431-4BD0-838F-C64F788F951F}"/>
              </a:ext>
            </a:extLst>
          </p:cNvPr>
          <p:cNvSpPr/>
          <p:nvPr/>
        </p:nvSpPr>
        <p:spPr>
          <a:xfrm>
            <a:off x="9134475" y="1381125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399EE6-084E-4024-AB97-91F4A2FF2797}"/>
              </a:ext>
            </a:extLst>
          </p:cNvPr>
          <p:cNvSpPr/>
          <p:nvPr/>
        </p:nvSpPr>
        <p:spPr>
          <a:xfrm>
            <a:off x="10487025" y="1381125"/>
            <a:ext cx="666750" cy="666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AAB7D7-C7E1-4D24-BF8D-7785462BEC5F}"/>
              </a:ext>
            </a:extLst>
          </p:cNvPr>
          <p:cNvSpPr txBox="1"/>
          <p:nvPr/>
        </p:nvSpPr>
        <p:spPr>
          <a:xfrm>
            <a:off x="628650" y="5067300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Batch</a:t>
            </a:r>
            <a:r>
              <a:rPr lang="es-ES" dirty="0"/>
              <a:t> Interval = 10 </a:t>
            </a:r>
            <a:r>
              <a:rPr lang="es-ES" dirty="0" err="1"/>
              <a:t>seg</a:t>
            </a:r>
            <a:r>
              <a:rPr lang="es-ES" dirty="0"/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6EEE369-17F4-4531-92D0-D52576E666D1}"/>
              </a:ext>
            </a:extLst>
          </p:cNvPr>
          <p:cNvSpPr txBox="1"/>
          <p:nvPr/>
        </p:nvSpPr>
        <p:spPr>
          <a:xfrm>
            <a:off x="628650" y="5436632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Tamaño de ventana = 30 </a:t>
            </a:r>
            <a:r>
              <a:rPr lang="es-ES" dirty="0" err="1"/>
              <a:t>seg</a:t>
            </a:r>
            <a:endParaRPr lang="es-ES" dirty="0"/>
          </a:p>
        </p:txBody>
      </p:sp>
      <p:sp>
        <p:nvSpPr>
          <p:cNvPr id="21" name="Abrir corchete 20">
            <a:extLst>
              <a:ext uri="{FF2B5EF4-FFF2-40B4-BE49-F238E27FC236}">
                <a16:creationId xmlns:a16="http://schemas.microsoft.com/office/drawing/2014/main" id="{A4C2B067-EB77-447F-9D11-C51484D2207E}"/>
              </a:ext>
            </a:extLst>
          </p:cNvPr>
          <p:cNvSpPr/>
          <p:nvPr/>
        </p:nvSpPr>
        <p:spPr>
          <a:xfrm rot="16200000">
            <a:off x="2469118" y="571500"/>
            <a:ext cx="281464" cy="3409950"/>
          </a:xfrm>
          <a:prstGeom prst="leftBracke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727481D-05E9-4FE6-8107-03D60D711F9B}"/>
              </a:ext>
            </a:extLst>
          </p:cNvPr>
          <p:cNvSpPr txBox="1"/>
          <p:nvPr/>
        </p:nvSpPr>
        <p:spPr>
          <a:xfrm>
            <a:off x="628650" y="5805964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Sliding</a:t>
            </a:r>
            <a:r>
              <a:rPr lang="es-ES" dirty="0"/>
              <a:t> </a:t>
            </a:r>
            <a:r>
              <a:rPr lang="es-ES" dirty="0" err="1"/>
              <a:t>window</a:t>
            </a:r>
            <a:r>
              <a:rPr lang="es-ES" dirty="0"/>
              <a:t> = 10 </a:t>
            </a:r>
            <a:r>
              <a:rPr lang="es-ES" dirty="0" err="1"/>
              <a:t>seg</a:t>
            </a:r>
            <a:endParaRPr lang="es-ES" dirty="0"/>
          </a:p>
        </p:txBody>
      </p:sp>
      <p:sp>
        <p:nvSpPr>
          <p:cNvPr id="23" name="Abrir corchete 22">
            <a:extLst>
              <a:ext uri="{FF2B5EF4-FFF2-40B4-BE49-F238E27FC236}">
                <a16:creationId xmlns:a16="http://schemas.microsoft.com/office/drawing/2014/main" id="{D3468516-7664-4961-883D-67EBD19C37C1}"/>
              </a:ext>
            </a:extLst>
          </p:cNvPr>
          <p:cNvSpPr/>
          <p:nvPr/>
        </p:nvSpPr>
        <p:spPr>
          <a:xfrm rot="16200000">
            <a:off x="3907393" y="1166336"/>
            <a:ext cx="281464" cy="3409950"/>
          </a:xfrm>
          <a:prstGeom prst="leftBracke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corchete 23">
            <a:extLst>
              <a:ext uri="{FF2B5EF4-FFF2-40B4-BE49-F238E27FC236}">
                <a16:creationId xmlns:a16="http://schemas.microsoft.com/office/drawing/2014/main" id="{F15A2FEC-C58A-4241-848D-51BF573886BE}"/>
              </a:ext>
            </a:extLst>
          </p:cNvPr>
          <p:cNvSpPr/>
          <p:nvPr/>
        </p:nvSpPr>
        <p:spPr>
          <a:xfrm rot="16200000">
            <a:off x="5212318" y="1724025"/>
            <a:ext cx="281464" cy="3409950"/>
          </a:xfrm>
          <a:prstGeom prst="leftBracke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Abrir corchete 24">
            <a:extLst>
              <a:ext uri="{FF2B5EF4-FFF2-40B4-BE49-F238E27FC236}">
                <a16:creationId xmlns:a16="http://schemas.microsoft.com/office/drawing/2014/main" id="{B3BCCF8C-8BE7-46A3-9ABD-D0A41CB403E7}"/>
              </a:ext>
            </a:extLst>
          </p:cNvPr>
          <p:cNvSpPr/>
          <p:nvPr/>
        </p:nvSpPr>
        <p:spPr>
          <a:xfrm rot="16200000">
            <a:off x="6583918" y="2278021"/>
            <a:ext cx="281464" cy="3409950"/>
          </a:xfrm>
          <a:prstGeom prst="leftBracke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699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59E7F-441A-45A3-B7A9-B47C3983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9" y="700381"/>
            <a:ext cx="10234821" cy="720000"/>
          </a:xfrm>
        </p:spPr>
        <p:txBody>
          <a:bodyPr/>
          <a:lstStyle/>
          <a:p>
            <a:r>
              <a:rPr lang="en-US" dirty="0"/>
              <a:t>Spark structured Streaming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5F3DEA-FC15-4499-8378-379CD13F08BF}"/>
              </a:ext>
            </a:extLst>
          </p:cNvPr>
          <p:cNvSpPr txBox="1">
            <a:spLocks/>
          </p:cNvSpPr>
          <p:nvPr/>
        </p:nvSpPr>
        <p:spPr>
          <a:xfrm>
            <a:off x="606875" y="1597567"/>
            <a:ext cx="10987362" cy="1155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Spark</a:t>
            </a:r>
            <a:r>
              <a:rPr lang="es-ES" sz="2000" dirty="0"/>
              <a:t> </a:t>
            </a:r>
            <a:r>
              <a:rPr lang="es-ES" sz="2000" dirty="0" err="1"/>
              <a:t>structured</a:t>
            </a:r>
            <a:r>
              <a:rPr lang="es-ES" sz="2000" dirty="0"/>
              <a:t> </a:t>
            </a:r>
            <a:r>
              <a:rPr lang="es-ES" sz="2000" dirty="0" err="1"/>
              <a:t>streaming</a:t>
            </a:r>
            <a:r>
              <a:rPr lang="es-ES" sz="2000" dirty="0"/>
              <a:t> es un </a:t>
            </a:r>
            <a:r>
              <a:rPr lang="es-ES" sz="2000" dirty="0" err="1"/>
              <a:t>framework</a:t>
            </a:r>
            <a:r>
              <a:rPr lang="es-ES" sz="2000" dirty="0"/>
              <a:t> que nos </a:t>
            </a:r>
            <a:r>
              <a:rPr lang="es-ES" sz="2000" dirty="0" err="1"/>
              <a:t>proveé</a:t>
            </a:r>
            <a:r>
              <a:rPr lang="es-ES" sz="2000" dirty="0"/>
              <a:t> </a:t>
            </a:r>
            <a:r>
              <a:rPr lang="es-ES" sz="2000" dirty="0" err="1"/>
              <a:t>Spark</a:t>
            </a:r>
            <a:r>
              <a:rPr lang="es-ES" sz="2000" dirty="0"/>
              <a:t> para procesar datos en tiempo real, pero que a diferencia de </a:t>
            </a:r>
            <a:r>
              <a:rPr lang="es-ES" sz="2000" dirty="0" err="1"/>
              <a:t>Spark</a:t>
            </a:r>
            <a:r>
              <a:rPr lang="es-ES" sz="2000" dirty="0"/>
              <a:t> </a:t>
            </a:r>
            <a:r>
              <a:rPr lang="es-ES" sz="2000" dirty="0" err="1"/>
              <a:t>streaming</a:t>
            </a:r>
            <a:r>
              <a:rPr lang="es-ES" sz="2000" dirty="0"/>
              <a:t> no corre sobre el </a:t>
            </a:r>
            <a:r>
              <a:rPr lang="es-ES" sz="2000" dirty="0" err="1"/>
              <a:t>core</a:t>
            </a:r>
            <a:r>
              <a:rPr lang="es-ES" sz="2000" dirty="0"/>
              <a:t> de </a:t>
            </a:r>
            <a:r>
              <a:rPr lang="es-ES" sz="2000" dirty="0" err="1"/>
              <a:t>Spark</a:t>
            </a:r>
            <a:r>
              <a:rPr lang="es-ES" sz="2000" dirty="0"/>
              <a:t> sino que lo hace encima de </a:t>
            </a:r>
            <a:r>
              <a:rPr lang="es-ES" sz="2000" dirty="0" err="1"/>
              <a:t>Spark</a:t>
            </a:r>
            <a:r>
              <a:rPr lang="es-ES" sz="2000" dirty="0"/>
              <a:t> SQL.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B5B7E8-2802-4CD5-89FA-9B2F0D90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8" y="2987381"/>
            <a:ext cx="10010775" cy="28860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BC35EF1-CB13-4583-8BB5-A7CBCD36FE74}"/>
              </a:ext>
            </a:extLst>
          </p:cNvPr>
          <p:cNvSpPr/>
          <p:nvPr/>
        </p:nvSpPr>
        <p:spPr>
          <a:xfrm>
            <a:off x="894055" y="2752725"/>
            <a:ext cx="2095500" cy="29402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B0B2B9-1216-47B7-9273-0C1805FB067B}"/>
              </a:ext>
            </a:extLst>
          </p:cNvPr>
          <p:cNvSpPr/>
          <p:nvPr/>
        </p:nvSpPr>
        <p:spPr>
          <a:xfrm>
            <a:off x="3051699" y="2770330"/>
            <a:ext cx="4743450" cy="35307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546BFD2-DCB7-4FA0-BCFF-E179F1227043}"/>
              </a:ext>
            </a:extLst>
          </p:cNvPr>
          <p:cNvSpPr/>
          <p:nvPr/>
        </p:nvSpPr>
        <p:spPr>
          <a:xfrm>
            <a:off x="7805456" y="3072322"/>
            <a:ext cx="3878987" cy="33307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5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A393D1-860B-4596-8E9E-237A7D4C3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59" y="1536568"/>
            <a:ext cx="5469657" cy="51423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F27EC4-5B7C-44E9-96BA-CC7A4061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700651"/>
            <a:ext cx="12192000" cy="720000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minuto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internet?</a:t>
            </a:r>
          </a:p>
        </p:txBody>
      </p:sp>
    </p:spTree>
    <p:extLst>
      <p:ext uri="{BB962C8B-B14F-4D97-AF65-F5344CB8AC3E}">
        <p14:creationId xmlns:p14="http://schemas.microsoft.com/office/powerpoint/2010/main" val="356046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356FDBC-38DB-4CDF-A97E-1809361167BB}"/>
              </a:ext>
            </a:extLst>
          </p:cNvPr>
          <p:cNvCxnSpPr>
            <a:cxnSpLocks/>
          </p:cNvCxnSpPr>
          <p:nvPr/>
        </p:nvCxnSpPr>
        <p:spPr>
          <a:xfrm>
            <a:off x="1272752" y="1955484"/>
            <a:ext cx="3464410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0B76738-FE9C-4B92-B792-05497A941AC9}"/>
              </a:ext>
            </a:extLst>
          </p:cNvPr>
          <p:cNvCxnSpPr>
            <a:cxnSpLocks/>
          </p:cNvCxnSpPr>
          <p:nvPr/>
        </p:nvCxnSpPr>
        <p:spPr>
          <a:xfrm>
            <a:off x="1272752" y="2252664"/>
            <a:ext cx="3464410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61B3E48-246D-4472-84B5-266063F420BC}"/>
              </a:ext>
            </a:extLst>
          </p:cNvPr>
          <p:cNvCxnSpPr>
            <a:cxnSpLocks/>
          </p:cNvCxnSpPr>
          <p:nvPr/>
        </p:nvCxnSpPr>
        <p:spPr>
          <a:xfrm>
            <a:off x="1272752" y="2561274"/>
            <a:ext cx="3464410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3FE006C-77E3-481F-9B54-38A7C7D4E9EA}"/>
              </a:ext>
            </a:extLst>
          </p:cNvPr>
          <p:cNvCxnSpPr>
            <a:cxnSpLocks/>
          </p:cNvCxnSpPr>
          <p:nvPr/>
        </p:nvCxnSpPr>
        <p:spPr>
          <a:xfrm>
            <a:off x="1272752" y="2862264"/>
            <a:ext cx="3464410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4FD893-19A7-4D1F-B240-DBB915BFD3BF}"/>
              </a:ext>
            </a:extLst>
          </p:cNvPr>
          <p:cNvSpPr txBox="1"/>
          <p:nvPr/>
        </p:nvSpPr>
        <p:spPr>
          <a:xfrm>
            <a:off x="1272752" y="3235015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{</a:t>
            </a:r>
            <a:r>
              <a:rPr lang="es-ES" dirty="0" err="1"/>
              <a:t>IdEmpleado</a:t>
            </a:r>
            <a:r>
              <a:rPr lang="es-ES" dirty="0"/>
              <a:t>, Nombre, Sueldo}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49270BF-A6A5-4F42-84D0-8078169BA2B2}"/>
              </a:ext>
            </a:extLst>
          </p:cNvPr>
          <p:cNvSpPr/>
          <p:nvPr/>
        </p:nvSpPr>
        <p:spPr>
          <a:xfrm>
            <a:off x="5193030" y="1798645"/>
            <a:ext cx="2407920" cy="1280083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4D23A8E-6C1B-4DFE-9205-8E904E1469DB}"/>
              </a:ext>
            </a:extLst>
          </p:cNvPr>
          <p:cNvCxnSpPr/>
          <p:nvPr/>
        </p:nvCxnSpPr>
        <p:spPr>
          <a:xfrm>
            <a:off x="5193030" y="2183455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9654987-FE40-4C08-A632-E1CD313F7212}"/>
              </a:ext>
            </a:extLst>
          </p:cNvPr>
          <p:cNvCxnSpPr/>
          <p:nvPr/>
        </p:nvCxnSpPr>
        <p:spPr>
          <a:xfrm>
            <a:off x="5193030" y="2484445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6F459EB-9329-4B46-92B5-6985775B4F8D}"/>
              </a:ext>
            </a:extLst>
          </p:cNvPr>
          <p:cNvCxnSpPr/>
          <p:nvPr/>
        </p:nvCxnSpPr>
        <p:spPr>
          <a:xfrm>
            <a:off x="5193030" y="2789245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1760382-95C3-47CE-82EB-FD409E9C3454}"/>
              </a:ext>
            </a:extLst>
          </p:cNvPr>
          <p:cNvSpPr txBox="1"/>
          <p:nvPr/>
        </p:nvSpPr>
        <p:spPr>
          <a:xfrm>
            <a:off x="5545485" y="1017476"/>
            <a:ext cx="1722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Tabla tabular</a:t>
            </a:r>
          </a:p>
          <a:p>
            <a:pPr algn="ctr"/>
            <a:r>
              <a:rPr lang="es-ES" sz="2000" dirty="0" err="1"/>
              <a:t>Value</a:t>
            </a:r>
            <a:endParaRPr lang="es-ES" sz="2000" dirty="0"/>
          </a:p>
        </p:txBody>
      </p:sp>
      <p:sp>
        <p:nvSpPr>
          <p:cNvPr id="19" name="Flecha: curvada hacia la izquierda 18">
            <a:extLst>
              <a:ext uri="{FF2B5EF4-FFF2-40B4-BE49-F238E27FC236}">
                <a16:creationId xmlns:a16="http://schemas.microsoft.com/office/drawing/2014/main" id="{5E978887-4C99-42A4-8C34-95BC3149F6BA}"/>
              </a:ext>
            </a:extLst>
          </p:cNvPr>
          <p:cNvSpPr/>
          <p:nvPr/>
        </p:nvSpPr>
        <p:spPr>
          <a:xfrm>
            <a:off x="9875943" y="2183455"/>
            <a:ext cx="2086610" cy="3320414"/>
          </a:xfrm>
          <a:prstGeom prst="curvedLeftArrow">
            <a:avLst>
              <a:gd name="adj1" fmla="val 12487"/>
              <a:gd name="adj2" fmla="val 24265"/>
              <a:gd name="adj3" fmla="val 25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128763C-35C3-413F-A582-DCA2703B7FD7}"/>
              </a:ext>
            </a:extLst>
          </p:cNvPr>
          <p:cNvSpPr/>
          <p:nvPr/>
        </p:nvSpPr>
        <p:spPr>
          <a:xfrm>
            <a:off x="5193030" y="4553352"/>
            <a:ext cx="3833078" cy="1280083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DEAA0E9-E9EC-4944-AD3D-5E0D75D9CD23}"/>
              </a:ext>
            </a:extLst>
          </p:cNvPr>
          <p:cNvCxnSpPr>
            <a:cxnSpLocks/>
          </p:cNvCxnSpPr>
          <p:nvPr/>
        </p:nvCxnSpPr>
        <p:spPr>
          <a:xfrm>
            <a:off x="5193030" y="4938162"/>
            <a:ext cx="3833078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110232C-7B7C-4F56-9810-DDC102EACF8E}"/>
              </a:ext>
            </a:extLst>
          </p:cNvPr>
          <p:cNvCxnSpPr>
            <a:cxnSpLocks/>
          </p:cNvCxnSpPr>
          <p:nvPr/>
        </p:nvCxnSpPr>
        <p:spPr>
          <a:xfrm>
            <a:off x="5193030" y="5239152"/>
            <a:ext cx="3833078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EF7059B-9421-4391-A7F6-7E99359A77CB}"/>
              </a:ext>
            </a:extLst>
          </p:cNvPr>
          <p:cNvCxnSpPr>
            <a:cxnSpLocks/>
          </p:cNvCxnSpPr>
          <p:nvPr/>
        </p:nvCxnSpPr>
        <p:spPr>
          <a:xfrm>
            <a:off x="5193030" y="5543952"/>
            <a:ext cx="3833078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1C17DF4-B341-4FE7-AA22-CBF767E9B5C6}"/>
              </a:ext>
            </a:extLst>
          </p:cNvPr>
          <p:cNvCxnSpPr/>
          <p:nvPr/>
        </p:nvCxnSpPr>
        <p:spPr>
          <a:xfrm>
            <a:off x="6731635" y="4553352"/>
            <a:ext cx="0" cy="1280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CB60823-72A9-4C31-AC15-10A00209D0F4}"/>
              </a:ext>
            </a:extLst>
          </p:cNvPr>
          <p:cNvCxnSpPr/>
          <p:nvPr/>
        </p:nvCxnSpPr>
        <p:spPr>
          <a:xfrm>
            <a:off x="7914640" y="4553352"/>
            <a:ext cx="0" cy="1280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DD5F35-134D-4644-9CCC-4587836F8415}"/>
              </a:ext>
            </a:extLst>
          </p:cNvPr>
          <p:cNvSpPr txBox="1"/>
          <p:nvPr/>
        </p:nvSpPr>
        <p:spPr>
          <a:xfrm>
            <a:off x="5158167" y="4222448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IdEmpleado</a:t>
            </a:r>
            <a:r>
              <a:rPr lang="es-ES" dirty="0"/>
              <a:t>      Nombre      Sueldo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310A7842-85A7-4AEC-A0AB-CF9DC629A03F}"/>
              </a:ext>
            </a:extLst>
          </p:cNvPr>
          <p:cNvSpPr txBox="1"/>
          <p:nvPr/>
        </p:nvSpPr>
        <p:spPr>
          <a:xfrm>
            <a:off x="7914640" y="225402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DataSet</a:t>
            </a:r>
            <a:r>
              <a:rPr lang="es-ES" dirty="0"/>
              <a:t>&lt;</a:t>
            </a:r>
            <a:r>
              <a:rPr lang="es-ES" dirty="0" err="1"/>
              <a:t>Row</a:t>
            </a:r>
            <a:r>
              <a:rPr lang="es-ES" dirty="0"/>
              <a:t>&gt;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C27242FE-6461-4DA8-82BC-A9FD30E25D78}"/>
              </a:ext>
            </a:extLst>
          </p:cNvPr>
          <p:cNvCxnSpPr>
            <a:cxnSpLocks/>
          </p:cNvCxnSpPr>
          <p:nvPr/>
        </p:nvCxnSpPr>
        <p:spPr>
          <a:xfrm>
            <a:off x="7458075" y="1955484"/>
            <a:ext cx="456565" cy="36322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838970C0-8920-4C25-83C6-ECA3CA209B68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73315" y="2335177"/>
            <a:ext cx="441325" cy="1035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BFCDF859-912A-43E2-B091-A4B57A98410F}"/>
              </a:ext>
            </a:extLst>
          </p:cNvPr>
          <p:cNvCxnSpPr/>
          <p:nvPr/>
        </p:nvCxnSpPr>
        <p:spPr>
          <a:xfrm flipV="1">
            <a:off x="7473315" y="2557729"/>
            <a:ext cx="441325" cy="98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913E90F-1F03-4EF1-976F-0024617A087B}"/>
              </a:ext>
            </a:extLst>
          </p:cNvPr>
          <p:cNvCxnSpPr/>
          <p:nvPr/>
        </p:nvCxnSpPr>
        <p:spPr>
          <a:xfrm flipV="1">
            <a:off x="7473315" y="2639819"/>
            <a:ext cx="441325" cy="3216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42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AB132EE-5635-4125-8455-789FB9A4B703}"/>
              </a:ext>
            </a:extLst>
          </p:cNvPr>
          <p:cNvCxnSpPr>
            <a:cxnSpLocks/>
          </p:cNvCxnSpPr>
          <p:nvPr/>
        </p:nvCxnSpPr>
        <p:spPr>
          <a:xfrm>
            <a:off x="1292352" y="1174249"/>
            <a:ext cx="160713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DEFEC7D-AED5-4FEB-BDFC-D5B4CEFEF83B}"/>
              </a:ext>
            </a:extLst>
          </p:cNvPr>
          <p:cNvCxnSpPr>
            <a:cxnSpLocks/>
          </p:cNvCxnSpPr>
          <p:nvPr/>
        </p:nvCxnSpPr>
        <p:spPr>
          <a:xfrm>
            <a:off x="1298448" y="147142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40750EC-F809-45DC-8DE4-CAC17DEA6392}"/>
              </a:ext>
            </a:extLst>
          </p:cNvPr>
          <p:cNvCxnSpPr>
            <a:cxnSpLocks/>
          </p:cNvCxnSpPr>
          <p:nvPr/>
        </p:nvCxnSpPr>
        <p:spPr>
          <a:xfrm>
            <a:off x="1298448" y="178003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CCA348C-A136-490D-AF26-8304BC1C91A1}"/>
              </a:ext>
            </a:extLst>
          </p:cNvPr>
          <p:cNvCxnSpPr>
            <a:cxnSpLocks/>
          </p:cNvCxnSpPr>
          <p:nvPr/>
        </p:nvCxnSpPr>
        <p:spPr>
          <a:xfrm>
            <a:off x="1298448" y="208102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20DEF76-D753-48D1-87F4-05A5EE2A1E7A}"/>
              </a:ext>
            </a:extLst>
          </p:cNvPr>
          <p:cNvSpPr/>
          <p:nvPr/>
        </p:nvSpPr>
        <p:spPr>
          <a:xfrm>
            <a:off x="3355352" y="1017410"/>
            <a:ext cx="2407920" cy="1280083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B4F2CD1-2812-4192-B3AD-87000A07E9DB}"/>
              </a:ext>
            </a:extLst>
          </p:cNvPr>
          <p:cNvCxnSpPr/>
          <p:nvPr/>
        </p:nvCxnSpPr>
        <p:spPr>
          <a:xfrm>
            <a:off x="3355352" y="1402220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6899C0-72A4-4B3E-96A1-210434537F0E}"/>
              </a:ext>
            </a:extLst>
          </p:cNvPr>
          <p:cNvCxnSpPr/>
          <p:nvPr/>
        </p:nvCxnSpPr>
        <p:spPr>
          <a:xfrm>
            <a:off x="3355352" y="1703210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21A58AC-A19D-4ECF-B878-8D9154C613DF}"/>
              </a:ext>
            </a:extLst>
          </p:cNvPr>
          <p:cNvCxnSpPr/>
          <p:nvPr/>
        </p:nvCxnSpPr>
        <p:spPr>
          <a:xfrm>
            <a:off x="3355352" y="2008010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brir llave 27">
            <a:extLst>
              <a:ext uri="{FF2B5EF4-FFF2-40B4-BE49-F238E27FC236}">
                <a16:creationId xmlns:a16="http://schemas.microsoft.com/office/drawing/2014/main" id="{19DE7824-EF00-4B98-A1A0-3334248EA595}"/>
              </a:ext>
            </a:extLst>
          </p:cNvPr>
          <p:cNvSpPr/>
          <p:nvPr/>
        </p:nvSpPr>
        <p:spPr>
          <a:xfrm rot="10800000">
            <a:off x="6096000" y="1017410"/>
            <a:ext cx="429087" cy="1280073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E690E8C-F22B-4EEC-84CF-D8085A072AEE}"/>
              </a:ext>
            </a:extLst>
          </p:cNvPr>
          <p:cNvCxnSpPr>
            <a:cxnSpLocks/>
          </p:cNvCxnSpPr>
          <p:nvPr/>
        </p:nvCxnSpPr>
        <p:spPr>
          <a:xfrm>
            <a:off x="6765798" y="168873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E151DB6-C370-492D-A6BD-EF0D273BB722}"/>
              </a:ext>
            </a:extLst>
          </p:cNvPr>
          <p:cNvCxnSpPr>
            <a:cxnSpLocks/>
          </p:cNvCxnSpPr>
          <p:nvPr/>
        </p:nvCxnSpPr>
        <p:spPr>
          <a:xfrm>
            <a:off x="1311028" y="2839132"/>
            <a:ext cx="160713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33A5E88-D10E-4D7A-886E-54436D76868D}"/>
              </a:ext>
            </a:extLst>
          </p:cNvPr>
          <p:cNvCxnSpPr>
            <a:cxnSpLocks/>
          </p:cNvCxnSpPr>
          <p:nvPr/>
        </p:nvCxnSpPr>
        <p:spPr>
          <a:xfrm>
            <a:off x="1317124" y="3136312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E5E2437-2442-4935-B683-B72DC6E8AD41}"/>
              </a:ext>
            </a:extLst>
          </p:cNvPr>
          <p:cNvSpPr/>
          <p:nvPr/>
        </p:nvSpPr>
        <p:spPr>
          <a:xfrm>
            <a:off x="3374028" y="2682294"/>
            <a:ext cx="2407920" cy="685800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3FB1C24-921D-440F-830A-B286FB1C07EE}"/>
              </a:ext>
            </a:extLst>
          </p:cNvPr>
          <p:cNvCxnSpPr/>
          <p:nvPr/>
        </p:nvCxnSpPr>
        <p:spPr>
          <a:xfrm>
            <a:off x="3374028" y="3067103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brir llave 37">
            <a:extLst>
              <a:ext uri="{FF2B5EF4-FFF2-40B4-BE49-F238E27FC236}">
                <a16:creationId xmlns:a16="http://schemas.microsoft.com/office/drawing/2014/main" id="{FBCCEA65-8EC1-40A8-A517-64BBB91B8FB9}"/>
              </a:ext>
            </a:extLst>
          </p:cNvPr>
          <p:cNvSpPr/>
          <p:nvPr/>
        </p:nvSpPr>
        <p:spPr>
          <a:xfrm rot="10800000">
            <a:off x="6114676" y="2682292"/>
            <a:ext cx="429086" cy="74670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3C5BC126-E379-4980-AFC6-C4C4603EF721}"/>
              </a:ext>
            </a:extLst>
          </p:cNvPr>
          <p:cNvCxnSpPr>
            <a:cxnSpLocks/>
          </p:cNvCxnSpPr>
          <p:nvPr/>
        </p:nvCxnSpPr>
        <p:spPr>
          <a:xfrm>
            <a:off x="6765798" y="3067103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0ACA06F4-0823-4750-8E32-668775BFCE2B}"/>
              </a:ext>
            </a:extLst>
          </p:cNvPr>
          <p:cNvCxnSpPr>
            <a:cxnSpLocks/>
          </p:cNvCxnSpPr>
          <p:nvPr/>
        </p:nvCxnSpPr>
        <p:spPr>
          <a:xfrm>
            <a:off x="1311028" y="3985888"/>
            <a:ext cx="160713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58FD7963-24E8-4FDE-AB27-F6CCAB515CAA}"/>
              </a:ext>
            </a:extLst>
          </p:cNvPr>
          <p:cNvCxnSpPr>
            <a:cxnSpLocks/>
          </p:cNvCxnSpPr>
          <p:nvPr/>
        </p:nvCxnSpPr>
        <p:spPr>
          <a:xfrm>
            <a:off x="1317124" y="4283068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99D11D7D-8050-4882-B963-F97DC02FCB93}"/>
              </a:ext>
            </a:extLst>
          </p:cNvPr>
          <p:cNvCxnSpPr>
            <a:cxnSpLocks/>
          </p:cNvCxnSpPr>
          <p:nvPr/>
        </p:nvCxnSpPr>
        <p:spPr>
          <a:xfrm>
            <a:off x="1317124" y="4591678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E0D10944-DBF7-4C85-AAEA-36CF44DE61E8}"/>
              </a:ext>
            </a:extLst>
          </p:cNvPr>
          <p:cNvSpPr/>
          <p:nvPr/>
        </p:nvSpPr>
        <p:spPr>
          <a:xfrm>
            <a:off x="3374028" y="3829050"/>
            <a:ext cx="2407920" cy="990600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3AB170FC-E0FA-4B9A-8AE5-17D55D47F2EC}"/>
              </a:ext>
            </a:extLst>
          </p:cNvPr>
          <p:cNvCxnSpPr/>
          <p:nvPr/>
        </p:nvCxnSpPr>
        <p:spPr>
          <a:xfrm>
            <a:off x="3374028" y="4213859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27265E0-116C-49B1-A1B6-75CE4C49A5EA}"/>
              </a:ext>
            </a:extLst>
          </p:cNvPr>
          <p:cNvCxnSpPr/>
          <p:nvPr/>
        </p:nvCxnSpPr>
        <p:spPr>
          <a:xfrm>
            <a:off x="3374028" y="4514849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rir llave 47">
            <a:extLst>
              <a:ext uri="{FF2B5EF4-FFF2-40B4-BE49-F238E27FC236}">
                <a16:creationId xmlns:a16="http://schemas.microsoft.com/office/drawing/2014/main" id="{3760BAF8-B969-4621-AAB5-4E44DDDE1648}"/>
              </a:ext>
            </a:extLst>
          </p:cNvPr>
          <p:cNvSpPr/>
          <p:nvPr/>
        </p:nvSpPr>
        <p:spPr>
          <a:xfrm rot="10800000">
            <a:off x="6114675" y="3829048"/>
            <a:ext cx="429085" cy="99058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6419A7D-96A2-46F6-9814-679CCA18EA48}"/>
              </a:ext>
            </a:extLst>
          </p:cNvPr>
          <p:cNvCxnSpPr>
            <a:cxnSpLocks/>
          </p:cNvCxnSpPr>
          <p:nvPr/>
        </p:nvCxnSpPr>
        <p:spPr>
          <a:xfrm>
            <a:off x="6765798" y="4357503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434AE6F-CE85-46A2-A263-1030B5FF2665}"/>
              </a:ext>
            </a:extLst>
          </p:cNvPr>
          <p:cNvSpPr txBox="1"/>
          <p:nvPr/>
        </p:nvSpPr>
        <p:spPr>
          <a:xfrm>
            <a:off x="8607545" y="150407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743569F-4A84-4C0D-8A91-DA6ACD660FF4}"/>
              </a:ext>
            </a:extLst>
          </p:cNvPr>
          <p:cNvSpPr txBox="1"/>
          <p:nvPr/>
        </p:nvSpPr>
        <p:spPr>
          <a:xfrm>
            <a:off x="8594447" y="287097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35E5DCE-6A6A-4AF7-B380-BBC28FCBD67A}"/>
              </a:ext>
            </a:extLst>
          </p:cNvPr>
          <p:cNvSpPr txBox="1"/>
          <p:nvPr/>
        </p:nvSpPr>
        <p:spPr>
          <a:xfrm>
            <a:off x="8588872" y="417283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F4CD2D6C-A3F9-4C0F-9DC8-F2167CC217C6}"/>
              </a:ext>
            </a:extLst>
          </p:cNvPr>
          <p:cNvCxnSpPr>
            <a:cxnSpLocks/>
          </p:cNvCxnSpPr>
          <p:nvPr/>
        </p:nvCxnSpPr>
        <p:spPr>
          <a:xfrm>
            <a:off x="3068320" y="1017410"/>
            <a:ext cx="0" cy="46315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E6E68FC-7201-46C3-BBD3-7A280EB5C665}"/>
              </a:ext>
            </a:extLst>
          </p:cNvPr>
          <p:cNvSpPr txBox="1"/>
          <p:nvPr/>
        </p:nvSpPr>
        <p:spPr>
          <a:xfrm>
            <a:off x="2335587" y="576147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Incremental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533509F-A8FC-49BB-90FE-9896462ECFF5}"/>
              </a:ext>
            </a:extLst>
          </p:cNvPr>
          <p:cNvSpPr txBox="1"/>
          <p:nvPr/>
        </p:nvSpPr>
        <p:spPr>
          <a:xfrm>
            <a:off x="1311028" y="416147"/>
            <a:ext cx="16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streaming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04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44" grpId="0" animBg="1"/>
      <p:bldP spid="48" grpId="0" animBg="1"/>
      <p:bldP spid="51" grpId="0"/>
      <p:bldP spid="52" grpId="0"/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2B97A8-0C6B-4F02-9DA8-A3F99DC5DF94}"/>
              </a:ext>
            </a:extLst>
          </p:cNvPr>
          <p:cNvCxnSpPr>
            <a:cxnSpLocks/>
          </p:cNvCxnSpPr>
          <p:nvPr/>
        </p:nvCxnSpPr>
        <p:spPr>
          <a:xfrm>
            <a:off x="245872" y="1844809"/>
            <a:ext cx="160713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757C591-192A-495D-B23C-E431A5968A83}"/>
              </a:ext>
            </a:extLst>
          </p:cNvPr>
          <p:cNvCxnSpPr>
            <a:cxnSpLocks/>
          </p:cNvCxnSpPr>
          <p:nvPr/>
        </p:nvCxnSpPr>
        <p:spPr>
          <a:xfrm>
            <a:off x="251968" y="214198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5972050-3FF1-485B-915D-BF8908E0BDBB}"/>
              </a:ext>
            </a:extLst>
          </p:cNvPr>
          <p:cNvCxnSpPr>
            <a:cxnSpLocks/>
          </p:cNvCxnSpPr>
          <p:nvPr/>
        </p:nvCxnSpPr>
        <p:spPr>
          <a:xfrm>
            <a:off x="251968" y="245059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BD19780-0EA7-456D-ABDF-F2E17D177949}"/>
              </a:ext>
            </a:extLst>
          </p:cNvPr>
          <p:cNvCxnSpPr>
            <a:cxnSpLocks/>
          </p:cNvCxnSpPr>
          <p:nvPr/>
        </p:nvCxnSpPr>
        <p:spPr>
          <a:xfrm>
            <a:off x="251968" y="2751589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E6EA2AD-C18F-4EC7-AEA6-FAC28F16F8FB}"/>
              </a:ext>
            </a:extLst>
          </p:cNvPr>
          <p:cNvSpPr/>
          <p:nvPr/>
        </p:nvSpPr>
        <p:spPr>
          <a:xfrm>
            <a:off x="2308872" y="1687970"/>
            <a:ext cx="2407920" cy="1280083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E9448FF-3EF7-460B-B1B7-79937E5A9341}"/>
              </a:ext>
            </a:extLst>
          </p:cNvPr>
          <p:cNvCxnSpPr/>
          <p:nvPr/>
        </p:nvCxnSpPr>
        <p:spPr>
          <a:xfrm>
            <a:off x="2308872" y="2072780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E5D22CB-FB4B-4808-83BA-1DFF21B9D1DD}"/>
              </a:ext>
            </a:extLst>
          </p:cNvPr>
          <p:cNvCxnSpPr/>
          <p:nvPr/>
        </p:nvCxnSpPr>
        <p:spPr>
          <a:xfrm>
            <a:off x="2308872" y="2373770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77BACAA-0B9B-460A-BF05-19FDF11FA451}"/>
              </a:ext>
            </a:extLst>
          </p:cNvPr>
          <p:cNvCxnSpPr/>
          <p:nvPr/>
        </p:nvCxnSpPr>
        <p:spPr>
          <a:xfrm>
            <a:off x="2308872" y="2678570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52B88EE-6B13-485D-A0D1-AAA13BE64AE1}"/>
              </a:ext>
            </a:extLst>
          </p:cNvPr>
          <p:cNvCxnSpPr>
            <a:cxnSpLocks/>
          </p:cNvCxnSpPr>
          <p:nvPr/>
        </p:nvCxnSpPr>
        <p:spPr>
          <a:xfrm>
            <a:off x="4926838" y="2365789"/>
            <a:ext cx="123012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D4755F3-13B8-41F8-A05D-EF76468762E6}"/>
              </a:ext>
            </a:extLst>
          </p:cNvPr>
          <p:cNvSpPr txBox="1"/>
          <p:nvPr/>
        </p:nvSpPr>
        <p:spPr>
          <a:xfrm>
            <a:off x="6656640" y="1046342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Salida</a:t>
            </a:r>
          </a:p>
          <a:p>
            <a:pPr algn="ctr"/>
            <a:r>
              <a:rPr lang="es-ES" dirty="0"/>
              <a:t>intermedia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1637DF-0E47-436A-B37C-554352564C17}"/>
              </a:ext>
            </a:extLst>
          </p:cNvPr>
          <p:cNvSpPr txBox="1"/>
          <p:nvPr/>
        </p:nvSpPr>
        <p:spPr>
          <a:xfrm>
            <a:off x="10351254" y="1178183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Output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B4E8F6-8FBC-4463-B1E5-6545595E6CCD}"/>
              </a:ext>
            </a:extLst>
          </p:cNvPr>
          <p:cNvSpPr txBox="1"/>
          <p:nvPr/>
        </p:nvSpPr>
        <p:spPr>
          <a:xfrm>
            <a:off x="628650" y="695325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Modos de salida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3C68173-921D-46BC-9B9E-3E241B082BC7}"/>
              </a:ext>
            </a:extLst>
          </p:cNvPr>
          <p:cNvSpPr txBox="1"/>
          <p:nvPr/>
        </p:nvSpPr>
        <p:spPr>
          <a:xfrm>
            <a:off x="6748272" y="19788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Rows</a:t>
            </a:r>
            <a:r>
              <a:rPr lang="es-ES" dirty="0"/>
              <a:t> = 4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AAB129F-0D4F-42F3-93A4-8F139F578C5D}"/>
              </a:ext>
            </a:extLst>
          </p:cNvPr>
          <p:cNvCxnSpPr>
            <a:cxnSpLocks/>
          </p:cNvCxnSpPr>
          <p:nvPr/>
        </p:nvCxnSpPr>
        <p:spPr>
          <a:xfrm>
            <a:off x="8452358" y="2365789"/>
            <a:ext cx="123012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9BFE338-5268-4E3C-8251-F7B152CD5BEA}"/>
              </a:ext>
            </a:extLst>
          </p:cNvPr>
          <p:cNvSpPr txBox="1"/>
          <p:nvPr/>
        </p:nvSpPr>
        <p:spPr>
          <a:xfrm>
            <a:off x="4042410" y="29337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Complete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50905E-8902-458F-8CB1-E740EE13FF9F}"/>
              </a:ext>
            </a:extLst>
          </p:cNvPr>
          <p:cNvSpPr txBox="1"/>
          <p:nvPr/>
        </p:nvSpPr>
        <p:spPr>
          <a:xfrm>
            <a:off x="4042410" y="62674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Append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96A097-B889-4614-BE01-E702F801A3BF}"/>
              </a:ext>
            </a:extLst>
          </p:cNvPr>
          <p:cNvSpPr txBox="1"/>
          <p:nvPr/>
        </p:nvSpPr>
        <p:spPr>
          <a:xfrm>
            <a:off x="4050538" y="102875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7030A0"/>
                </a:solidFill>
              </a:rPr>
              <a:t>Update</a:t>
            </a:r>
            <a:endParaRPr lang="es-ES" dirty="0">
              <a:solidFill>
                <a:srgbClr val="7030A0"/>
              </a:solidFill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642047-6FC8-4DA9-896F-D2D03A4854B8}"/>
              </a:ext>
            </a:extLst>
          </p:cNvPr>
          <p:cNvCxnSpPr>
            <a:cxnSpLocks/>
          </p:cNvCxnSpPr>
          <p:nvPr/>
        </p:nvCxnSpPr>
        <p:spPr>
          <a:xfrm>
            <a:off x="245872" y="3382506"/>
            <a:ext cx="160713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995F7B1-337B-442E-89D7-5D408DEE29CF}"/>
              </a:ext>
            </a:extLst>
          </p:cNvPr>
          <p:cNvCxnSpPr>
            <a:cxnSpLocks/>
          </p:cNvCxnSpPr>
          <p:nvPr/>
        </p:nvCxnSpPr>
        <p:spPr>
          <a:xfrm>
            <a:off x="251968" y="3679686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13A4726-E1BC-42EA-AFAD-D6C1148F5303}"/>
              </a:ext>
            </a:extLst>
          </p:cNvPr>
          <p:cNvSpPr/>
          <p:nvPr/>
        </p:nvSpPr>
        <p:spPr>
          <a:xfrm>
            <a:off x="2308872" y="3225667"/>
            <a:ext cx="2407920" cy="677818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3D9A93C3-8C4C-41B5-939D-1476C73CD9AB}"/>
              </a:ext>
            </a:extLst>
          </p:cNvPr>
          <p:cNvCxnSpPr/>
          <p:nvPr/>
        </p:nvCxnSpPr>
        <p:spPr>
          <a:xfrm>
            <a:off x="2308872" y="3610477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64C3EDAD-1EC4-4834-9D47-332FBC24390E}"/>
              </a:ext>
            </a:extLst>
          </p:cNvPr>
          <p:cNvCxnSpPr>
            <a:cxnSpLocks/>
          </p:cNvCxnSpPr>
          <p:nvPr/>
        </p:nvCxnSpPr>
        <p:spPr>
          <a:xfrm>
            <a:off x="4926838" y="3618619"/>
            <a:ext cx="123012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9D0AE00-F80E-414F-BA11-24105991742C}"/>
              </a:ext>
            </a:extLst>
          </p:cNvPr>
          <p:cNvSpPr txBox="1"/>
          <p:nvPr/>
        </p:nvSpPr>
        <p:spPr>
          <a:xfrm>
            <a:off x="6420612" y="3169787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Rows</a:t>
            </a:r>
            <a:r>
              <a:rPr lang="es-ES" dirty="0"/>
              <a:t> = 4 + 2 = 6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972B20D-14FB-4D60-A6FB-E355EC8056C6}"/>
              </a:ext>
            </a:extLst>
          </p:cNvPr>
          <p:cNvCxnSpPr>
            <a:cxnSpLocks/>
          </p:cNvCxnSpPr>
          <p:nvPr/>
        </p:nvCxnSpPr>
        <p:spPr>
          <a:xfrm>
            <a:off x="8452358" y="3610477"/>
            <a:ext cx="123012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6A4950F-9785-40DD-8794-580B31E22390}"/>
              </a:ext>
            </a:extLst>
          </p:cNvPr>
          <p:cNvSpPr txBox="1"/>
          <p:nvPr/>
        </p:nvSpPr>
        <p:spPr>
          <a:xfrm>
            <a:off x="9980803" y="3173597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Rows</a:t>
            </a:r>
            <a:r>
              <a:rPr lang="es-ES" dirty="0"/>
              <a:t> = 4 + 2 = 6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3060C63-150B-4144-A3C2-FB07AC26250C}"/>
              </a:ext>
            </a:extLst>
          </p:cNvPr>
          <p:cNvSpPr txBox="1"/>
          <p:nvPr/>
        </p:nvSpPr>
        <p:spPr>
          <a:xfrm>
            <a:off x="6748272" y="23440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Rows</a:t>
            </a:r>
            <a:r>
              <a:rPr lang="es-ES" dirty="0">
                <a:solidFill>
                  <a:srgbClr val="00B0F0"/>
                </a:solidFill>
              </a:rPr>
              <a:t> = 4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493CCED-3F53-4C0B-A214-18A5100B3A57}"/>
              </a:ext>
            </a:extLst>
          </p:cNvPr>
          <p:cNvSpPr txBox="1"/>
          <p:nvPr/>
        </p:nvSpPr>
        <p:spPr>
          <a:xfrm>
            <a:off x="10336600" y="19788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Rows</a:t>
            </a:r>
            <a:r>
              <a:rPr lang="es-ES" dirty="0"/>
              <a:t> = 4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C082F33-C27F-4864-94AF-879AD418E56D}"/>
              </a:ext>
            </a:extLst>
          </p:cNvPr>
          <p:cNvSpPr txBox="1"/>
          <p:nvPr/>
        </p:nvSpPr>
        <p:spPr>
          <a:xfrm>
            <a:off x="10336600" y="23440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Rows</a:t>
            </a:r>
            <a:r>
              <a:rPr lang="es-ES" dirty="0">
                <a:solidFill>
                  <a:srgbClr val="00B0F0"/>
                </a:solidFill>
              </a:rPr>
              <a:t> = 4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7508C73-1D37-413D-B91C-E1DB1FBD3839}"/>
              </a:ext>
            </a:extLst>
          </p:cNvPr>
          <p:cNvSpPr txBox="1"/>
          <p:nvPr/>
        </p:nvSpPr>
        <p:spPr>
          <a:xfrm>
            <a:off x="6748272" y="358380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Rows</a:t>
            </a:r>
            <a:r>
              <a:rPr lang="es-ES" dirty="0">
                <a:solidFill>
                  <a:srgbClr val="00B0F0"/>
                </a:solidFill>
              </a:rPr>
              <a:t> = 2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70A077D-74E8-4807-B8E9-67F167D34D32}"/>
              </a:ext>
            </a:extLst>
          </p:cNvPr>
          <p:cNvSpPr txBox="1"/>
          <p:nvPr/>
        </p:nvSpPr>
        <p:spPr>
          <a:xfrm>
            <a:off x="10336600" y="358380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Rows</a:t>
            </a:r>
            <a:r>
              <a:rPr lang="es-ES" dirty="0">
                <a:solidFill>
                  <a:srgbClr val="00B0F0"/>
                </a:solidFill>
              </a:rPr>
              <a:t> = 2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09B204CC-54A1-4E85-B967-8F10C18CF36E}"/>
              </a:ext>
            </a:extLst>
          </p:cNvPr>
          <p:cNvCxnSpPr>
            <a:cxnSpLocks/>
          </p:cNvCxnSpPr>
          <p:nvPr/>
        </p:nvCxnSpPr>
        <p:spPr>
          <a:xfrm>
            <a:off x="245872" y="4494604"/>
            <a:ext cx="160713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A357501F-9172-4EF7-BF09-7B6E21EA1DA5}"/>
              </a:ext>
            </a:extLst>
          </p:cNvPr>
          <p:cNvCxnSpPr>
            <a:cxnSpLocks/>
          </p:cNvCxnSpPr>
          <p:nvPr/>
        </p:nvCxnSpPr>
        <p:spPr>
          <a:xfrm>
            <a:off x="251968" y="4791784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A2CB8461-2B74-4E8B-921B-0D6D32183BA9}"/>
              </a:ext>
            </a:extLst>
          </p:cNvPr>
          <p:cNvCxnSpPr>
            <a:cxnSpLocks/>
          </p:cNvCxnSpPr>
          <p:nvPr/>
        </p:nvCxnSpPr>
        <p:spPr>
          <a:xfrm>
            <a:off x="251968" y="5100394"/>
            <a:ext cx="1601036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50B8E78-A011-4BF4-9F84-B627E440F32F}"/>
              </a:ext>
            </a:extLst>
          </p:cNvPr>
          <p:cNvSpPr/>
          <p:nvPr/>
        </p:nvSpPr>
        <p:spPr>
          <a:xfrm>
            <a:off x="2308872" y="4337766"/>
            <a:ext cx="2407920" cy="990600"/>
          </a:xfrm>
          <a:prstGeom prst="rect">
            <a:avLst/>
          </a:prstGeom>
          <a:solidFill>
            <a:srgbClr val="FFEDB3"/>
          </a:solidFill>
          <a:ln>
            <a:solidFill>
              <a:srgbClr val="FFE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20746EC-EEE4-4D47-B14D-E1DC4C4DC78A}"/>
              </a:ext>
            </a:extLst>
          </p:cNvPr>
          <p:cNvCxnSpPr/>
          <p:nvPr/>
        </p:nvCxnSpPr>
        <p:spPr>
          <a:xfrm>
            <a:off x="2308872" y="4722575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1D63A74D-EB4E-4CAA-A32B-D9B627E53D00}"/>
              </a:ext>
            </a:extLst>
          </p:cNvPr>
          <p:cNvCxnSpPr/>
          <p:nvPr/>
        </p:nvCxnSpPr>
        <p:spPr>
          <a:xfrm>
            <a:off x="2308872" y="5023565"/>
            <a:ext cx="2407920" cy="0"/>
          </a:xfrm>
          <a:prstGeom prst="straightConnector1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A483E65-DFE2-47E9-AD42-0E20CDA49D1D}"/>
              </a:ext>
            </a:extLst>
          </p:cNvPr>
          <p:cNvCxnSpPr>
            <a:cxnSpLocks/>
          </p:cNvCxnSpPr>
          <p:nvPr/>
        </p:nvCxnSpPr>
        <p:spPr>
          <a:xfrm>
            <a:off x="4926838" y="4881472"/>
            <a:ext cx="123012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AF8F603-50A5-41C2-9ED6-09E284D03993}"/>
              </a:ext>
            </a:extLst>
          </p:cNvPr>
          <p:cNvSpPr txBox="1"/>
          <p:nvPr/>
        </p:nvSpPr>
        <p:spPr>
          <a:xfrm>
            <a:off x="6412992" y="451048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Rows</a:t>
            </a:r>
            <a:r>
              <a:rPr lang="es-ES" dirty="0"/>
              <a:t> = 6 + 3 = 9</a:t>
            </a: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D798EF68-DA42-448D-8804-0FD2CEE001C6}"/>
              </a:ext>
            </a:extLst>
          </p:cNvPr>
          <p:cNvCxnSpPr>
            <a:cxnSpLocks/>
          </p:cNvCxnSpPr>
          <p:nvPr/>
        </p:nvCxnSpPr>
        <p:spPr>
          <a:xfrm>
            <a:off x="8452358" y="4881472"/>
            <a:ext cx="1230122" cy="0"/>
          </a:xfrm>
          <a:prstGeom prst="straightConnector1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9980077-B1FE-491C-A4C5-F3CEEE90DB1D}"/>
              </a:ext>
            </a:extLst>
          </p:cNvPr>
          <p:cNvSpPr txBox="1"/>
          <p:nvPr/>
        </p:nvSpPr>
        <p:spPr>
          <a:xfrm>
            <a:off x="6748272" y="48757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Rows</a:t>
            </a:r>
            <a:r>
              <a:rPr lang="es-ES" dirty="0">
                <a:solidFill>
                  <a:srgbClr val="00B0F0"/>
                </a:solidFill>
              </a:rPr>
              <a:t> = 3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C25BC7F-768E-432A-A159-DDA5D1BB93BD}"/>
              </a:ext>
            </a:extLst>
          </p:cNvPr>
          <p:cNvSpPr txBox="1"/>
          <p:nvPr/>
        </p:nvSpPr>
        <p:spPr>
          <a:xfrm>
            <a:off x="9980803" y="449460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Rows</a:t>
            </a:r>
            <a:r>
              <a:rPr lang="es-ES" dirty="0"/>
              <a:t> = 6 + 3 = 9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8BE667E-6947-48B2-9BD7-4798E811836E}"/>
              </a:ext>
            </a:extLst>
          </p:cNvPr>
          <p:cNvSpPr txBox="1"/>
          <p:nvPr/>
        </p:nvSpPr>
        <p:spPr>
          <a:xfrm>
            <a:off x="10336600" y="48757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Rows</a:t>
            </a:r>
            <a:r>
              <a:rPr lang="es-ES" dirty="0">
                <a:solidFill>
                  <a:srgbClr val="00B0F0"/>
                </a:solidFill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505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9" grpId="0" animBg="1"/>
      <p:bldP spid="34" grpId="0"/>
      <p:bldP spid="36" grpId="0"/>
      <p:bldP spid="49" grpId="0"/>
      <p:bldP spid="52" grpId="0"/>
      <p:bldP spid="53" grpId="0"/>
      <p:bldP spid="54" grpId="0"/>
      <p:bldP spid="59" grpId="0" animBg="1"/>
      <p:bldP spid="64" grpId="0"/>
      <p:bldP spid="66" grpId="0"/>
      <p:bldP spid="67" grpId="0"/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988B393-C73B-4842-B087-6838BF464331}"/>
              </a:ext>
            </a:extLst>
          </p:cNvPr>
          <p:cNvSpPr txBox="1"/>
          <p:nvPr/>
        </p:nvSpPr>
        <p:spPr>
          <a:xfrm>
            <a:off x="628650" y="695324"/>
            <a:ext cx="10953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Trigger</a:t>
            </a:r>
            <a:endParaRPr lang="es-ES" b="1" dirty="0"/>
          </a:p>
          <a:p>
            <a:endParaRPr lang="es-ES" b="1" dirty="0"/>
          </a:p>
          <a:p>
            <a:r>
              <a:rPr lang="es-ES" dirty="0"/>
              <a:t>Tenemos tres opciones: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Default </a:t>
            </a:r>
            <a:r>
              <a:rPr lang="es-ES" dirty="0">
                <a:sym typeface="Wingdings" panose="05000000000000000000" pitchFamily="2" charset="2"/>
              </a:rPr>
              <a:t> Se procesa un </a:t>
            </a:r>
            <a:r>
              <a:rPr lang="es-ES" dirty="0" err="1">
                <a:sym typeface="Wingdings" panose="05000000000000000000" pitchFamily="2" charset="2"/>
              </a:rPr>
              <a:t>batch</a:t>
            </a:r>
            <a:r>
              <a:rPr lang="es-ES" dirty="0">
                <a:sym typeface="Wingdings" panose="05000000000000000000" pitchFamily="2" charset="2"/>
              </a:rPr>
              <a:t> tras otro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Intervalos fijos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Una vez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EAE53C-3F3F-42C7-8261-A5F82B197562}"/>
              </a:ext>
            </a:extLst>
          </p:cNvPr>
          <p:cNvSpPr txBox="1"/>
          <p:nvPr/>
        </p:nvSpPr>
        <p:spPr>
          <a:xfrm>
            <a:off x="628650" y="4686299"/>
            <a:ext cx="1095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UDF</a:t>
            </a:r>
          </a:p>
          <a:p>
            <a:endParaRPr lang="es-ES" b="1" dirty="0"/>
          </a:p>
          <a:p>
            <a:r>
              <a:rPr lang="es-ES" dirty="0"/>
              <a:t>Se pueden definir UDF (</a:t>
            </a:r>
            <a:r>
              <a:rPr lang="es-ES" dirty="0" err="1"/>
              <a:t>User</a:t>
            </a:r>
            <a:r>
              <a:rPr lang="es-ES" dirty="0"/>
              <a:t> define </a:t>
            </a:r>
            <a:r>
              <a:rPr lang="es-ES" dirty="0" err="1"/>
              <a:t>functions</a:t>
            </a:r>
            <a:r>
              <a:rPr lang="es-ES" dirty="0"/>
              <a:t>), pero no son muy recomendables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DEABE7-4541-4FB5-80B9-607E53E9FC57}"/>
              </a:ext>
            </a:extLst>
          </p:cNvPr>
          <p:cNvSpPr txBox="1"/>
          <p:nvPr/>
        </p:nvSpPr>
        <p:spPr>
          <a:xfrm>
            <a:off x="628650" y="2967335"/>
            <a:ext cx="1095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Operaciones con ventanas</a:t>
            </a:r>
          </a:p>
          <a:p>
            <a:endParaRPr lang="es-ES" b="1" dirty="0"/>
          </a:p>
          <a:p>
            <a:r>
              <a:rPr lang="es-ES" dirty="0"/>
              <a:t>Igual que con </a:t>
            </a:r>
            <a:r>
              <a:rPr lang="es-ES" dirty="0" err="1"/>
              <a:t>Spark</a:t>
            </a:r>
            <a:r>
              <a:rPr lang="es-ES" dirty="0"/>
              <a:t> </a:t>
            </a:r>
            <a:r>
              <a:rPr lang="es-ES" dirty="0" err="1"/>
              <a:t>streaming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6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033" y="1373158"/>
            <a:ext cx="4791456" cy="682751"/>
          </a:xfrm>
        </p:spPr>
        <p:txBody>
          <a:bodyPr/>
          <a:lstStyle/>
          <a:p>
            <a:r>
              <a:rPr lang="es-ES" sz="8800" dirty="0"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73EAE4-1D29-46E3-B560-4FD4C374B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52" y="3552026"/>
            <a:ext cx="866415" cy="61158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710E9F8-B455-4108-8F46-6324C7E4A374}"/>
              </a:ext>
            </a:extLst>
          </p:cNvPr>
          <p:cNvSpPr/>
          <p:nvPr/>
        </p:nvSpPr>
        <p:spPr>
          <a:xfrm>
            <a:off x="2672952" y="4494806"/>
            <a:ext cx="7996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0070C0"/>
                </a:solidFill>
              </a:rPr>
              <a:t>jramos@plainconcepts.com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53794A-5E13-4A88-AB85-23E8223676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152" y="4549226"/>
            <a:ext cx="866415" cy="8664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0C418F3-4E32-432C-9D64-460B8FFC574A}"/>
              </a:ext>
            </a:extLst>
          </p:cNvPr>
          <p:cNvSpPr/>
          <p:nvPr/>
        </p:nvSpPr>
        <p:spPr>
          <a:xfrm>
            <a:off x="2672952" y="3358016"/>
            <a:ext cx="28055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0070C0"/>
                </a:solidFill>
              </a:rPr>
              <a:t>@</a:t>
            </a:r>
            <a:r>
              <a:rPr lang="es-ES" sz="4800" dirty="0" err="1">
                <a:solidFill>
                  <a:srgbClr val="0070C0"/>
                </a:solidFill>
              </a:rPr>
              <a:t>jrsrubio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28065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6246" y="2018178"/>
            <a:ext cx="4791456" cy="682751"/>
          </a:xfrm>
        </p:spPr>
        <p:txBody>
          <a:bodyPr/>
          <a:lstStyle/>
          <a:p>
            <a:r>
              <a:rPr lang="es-ES" sz="4000"/>
              <a:t>Plain </a:t>
            </a:r>
            <a:r>
              <a:rPr lang="es-ES" sz="4000" err="1"/>
              <a:t>concepts</a:t>
            </a:r>
            <a:endParaRPr lang="es-ES" sz="40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/>
              <a:t>www.plainconcepts.com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64451" y="4384890"/>
            <a:ext cx="4791456" cy="682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0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info@plainconcepts.com</a:t>
            </a:r>
          </a:p>
        </p:txBody>
      </p:sp>
    </p:spTree>
    <p:extLst>
      <p:ext uri="{BB962C8B-B14F-4D97-AF65-F5344CB8AC3E}">
        <p14:creationId xmlns:p14="http://schemas.microsoft.com/office/powerpoint/2010/main" val="405533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2169" y="1719460"/>
            <a:ext cx="10963373" cy="1709540"/>
          </a:xfrm>
        </p:spPr>
        <p:txBody>
          <a:bodyPr>
            <a:normAutofit fontScale="92500" lnSpcReduction="10000"/>
          </a:bodyPr>
          <a:lstStyle/>
          <a:p>
            <a:r>
              <a:rPr lang="es-ES" sz="2200" dirty="0"/>
              <a:t>Es un conjunto de herramientas informáticas que permiten la manipulación, gestión y análisis de grandes cantidades de datos.</a:t>
            </a:r>
          </a:p>
          <a:p>
            <a:endParaRPr lang="es-ES" sz="2200" dirty="0"/>
          </a:p>
          <a:p>
            <a:r>
              <a:rPr lang="es-ES" sz="2200" dirty="0"/>
              <a:t>Estas cantidades de datos serían imposibles de gestionar con las herramientas tradicionales.</a:t>
            </a:r>
            <a:endParaRPr lang="en-US" sz="2200" dirty="0"/>
          </a:p>
          <a:p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169" y="697803"/>
            <a:ext cx="5618376" cy="691719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big data?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3A24E6-68F1-4826-861F-947DC691874C}"/>
              </a:ext>
            </a:extLst>
          </p:cNvPr>
          <p:cNvSpPr txBox="1">
            <a:spLocks/>
          </p:cNvSpPr>
          <p:nvPr/>
        </p:nvSpPr>
        <p:spPr>
          <a:xfrm>
            <a:off x="622169" y="3442460"/>
            <a:ext cx="693812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r>
              <a:rPr lang="en-US" dirty="0"/>
              <a:t>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big data?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CF8B364-8877-4EEF-A58E-A9EB33C34EB0}"/>
              </a:ext>
            </a:extLst>
          </p:cNvPr>
          <p:cNvSpPr txBox="1">
            <a:spLocks/>
          </p:cNvSpPr>
          <p:nvPr/>
        </p:nvSpPr>
        <p:spPr>
          <a:xfrm>
            <a:off x="622169" y="4435832"/>
            <a:ext cx="10963372" cy="127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El Big Data puede ser aprovechado por las empresas de todos los tamaños, su uso estará determinado por el valor que le otorgues a los datos sobre cualquier aspecto relacionado con tu empresa.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21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5CFFDB8-E001-4F4D-9402-7E4BB7AA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481"/>
            <a:ext cx="12192000" cy="47641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CF0B38-0CA6-4276-A952-36E14677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703667"/>
            <a:ext cx="12192000" cy="720000"/>
          </a:xfrm>
        </p:spPr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Dimensiones</a:t>
            </a:r>
            <a:r>
              <a:rPr lang="en-US" dirty="0"/>
              <a:t> del big data (Las 5 V</a:t>
            </a:r>
            <a:r>
              <a:rPr lang="en-US" sz="2800" dirty="0"/>
              <a:t>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070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5F2EA9-0773-4467-92DD-74F9FBCA1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7" y="695744"/>
            <a:ext cx="10981439" cy="54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5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353DD8E-323D-4FC7-A795-A1814ABB97A4}"/>
              </a:ext>
            </a:extLst>
          </p:cNvPr>
          <p:cNvSpPr txBox="1">
            <a:spLocks/>
          </p:cNvSpPr>
          <p:nvPr/>
        </p:nvSpPr>
        <p:spPr>
          <a:xfrm>
            <a:off x="619706" y="697004"/>
            <a:ext cx="956515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r>
              <a:rPr lang="es-ES" dirty="0"/>
              <a:t>Historia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DB05C2-C6F3-4F48-8F2A-94248DF3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46" y="1383448"/>
            <a:ext cx="9655375" cy="50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FAA194-F20D-4608-B5DF-F1EF223E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7" y="695744"/>
            <a:ext cx="5618376" cy="72000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hadoop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4CE318-FCE6-4020-85EF-97DF10C42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57" y="1760675"/>
            <a:ext cx="10946086" cy="988867"/>
          </a:xfrm>
        </p:spPr>
        <p:txBody>
          <a:bodyPr>
            <a:normAutofit/>
          </a:bodyPr>
          <a:lstStyle/>
          <a:p>
            <a:r>
              <a:rPr lang="es-ES" sz="2000" dirty="0"/>
              <a:t>Hadoop es un sistema de código abierto que se utiliza para almacenar, procesar y analizar grandes volúmenes de datos de forma distribuida.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92876-7E56-4C75-8D5C-2281ECE2176B}"/>
              </a:ext>
            </a:extLst>
          </p:cNvPr>
          <p:cNvSpPr txBox="1">
            <a:spLocks/>
          </p:cNvSpPr>
          <p:nvPr/>
        </p:nvSpPr>
        <p:spPr>
          <a:xfrm>
            <a:off x="622956" y="2749542"/>
            <a:ext cx="8229213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dirty="0" err="1"/>
              <a:t>hadoop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2B4DF6-A2A3-46D8-82DD-AB3E29157A38}"/>
              </a:ext>
            </a:extLst>
          </p:cNvPr>
          <p:cNvSpPr txBox="1">
            <a:spLocks/>
          </p:cNvSpPr>
          <p:nvPr/>
        </p:nvSpPr>
        <p:spPr>
          <a:xfrm>
            <a:off x="622373" y="3740489"/>
            <a:ext cx="10946086" cy="2796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Capacidad para almacenar y procesar grandes cantidades de cualquier tipo de datos rápidamente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Poder de procesamiento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Tolerancia a fallos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Flexibilidad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Bajo coste (código abierto + hardware básico)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Escalabilidad</a:t>
            </a:r>
          </a:p>
        </p:txBody>
      </p:sp>
    </p:spTree>
    <p:extLst>
      <p:ext uri="{BB962C8B-B14F-4D97-AF65-F5344CB8AC3E}">
        <p14:creationId xmlns:p14="http://schemas.microsoft.com/office/powerpoint/2010/main" val="11875629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Custom Plain">
      <a:dk1>
        <a:srgbClr val="17212D"/>
      </a:dk1>
      <a:lt1>
        <a:srgbClr val="E7ECEF"/>
      </a:lt1>
      <a:dk2>
        <a:srgbClr val="17212D"/>
      </a:dk2>
      <a:lt2>
        <a:srgbClr val="E7ECEF"/>
      </a:lt2>
      <a:accent1>
        <a:srgbClr val="00DBFF"/>
      </a:accent1>
      <a:accent2>
        <a:srgbClr val="5697A4"/>
      </a:accent2>
      <a:accent3>
        <a:srgbClr val="92D050"/>
      </a:accent3>
      <a:accent4>
        <a:srgbClr val="17212D"/>
      </a:accent4>
      <a:accent5>
        <a:srgbClr val="61676E"/>
      </a:accent5>
      <a:accent6>
        <a:srgbClr val="91959C"/>
      </a:accent6>
      <a:hlink>
        <a:srgbClr val="00DBFF"/>
      </a:hlink>
      <a:folHlink>
        <a:srgbClr val="0080FF"/>
      </a:folHlink>
    </a:clrScheme>
    <a:fontScheme name="Custom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EDCF03A94AC49921C3ABB7BDFCB3F" ma:contentTypeVersion="2" ma:contentTypeDescription="Create a new document." ma:contentTypeScope="" ma:versionID="c7a6a286c8d6145848d913063d60edc5">
  <xsd:schema xmlns:xsd="http://www.w3.org/2001/XMLSchema" xmlns:xs="http://www.w3.org/2001/XMLSchema" xmlns:p="http://schemas.microsoft.com/office/2006/metadata/properties" xmlns:ns2="204b01a4-1b46-4c78-96b4-48c9e96830a3" targetNamespace="http://schemas.microsoft.com/office/2006/metadata/properties" ma:root="true" ma:fieldsID="21ec870ac1ead7621c68ba89b76a63d5" ns2:_="">
    <xsd:import namespace="204b01a4-1b46-4c78-96b4-48c9e96830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4b01a4-1b46-4c78-96b4-48c9e9683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B1DA7B-A53A-4A30-9359-E3A23035FA98}">
  <ds:schemaRefs>
    <ds:schemaRef ds:uri="204b01a4-1b46-4c78-96b4-48c9e96830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77C9E3-1B06-46F1-B79D-4B433ADBAE5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204b01a4-1b46-4c78-96b4-48c9e96830a3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15966</TotalTime>
  <Words>1950</Words>
  <Application>Microsoft Office PowerPoint</Application>
  <PresentationFormat>Panorámica</PresentationFormat>
  <Paragraphs>239</Paragraphs>
  <Slides>45</Slides>
  <Notes>3</Notes>
  <HiddenSlides>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4" baseType="lpstr">
      <vt:lpstr>Open Sans</vt:lpstr>
      <vt:lpstr>Raleway</vt:lpstr>
      <vt:lpstr>Calibri Light</vt:lpstr>
      <vt:lpstr>Helvetica35-Thin</vt:lpstr>
      <vt:lpstr>Calibri</vt:lpstr>
      <vt:lpstr>Raleway Light</vt:lpstr>
      <vt:lpstr>Arial</vt:lpstr>
      <vt:lpstr>Times New Roman</vt:lpstr>
      <vt:lpstr>ThemeLight</vt:lpstr>
      <vt:lpstr>Presentación de PowerPoint</vt:lpstr>
      <vt:lpstr>ABOUT ME</vt:lpstr>
      <vt:lpstr>Presentación de PowerPoint</vt:lpstr>
      <vt:lpstr>¿Qué ocurre en un minuto en internet?</vt:lpstr>
      <vt:lpstr>¿Qué es big data?</vt:lpstr>
      <vt:lpstr>Las Dimensiones del big data (Las 5 Vs)</vt:lpstr>
      <vt:lpstr>Presentación de PowerPoint</vt:lpstr>
      <vt:lpstr>Presentación de PowerPoint</vt:lpstr>
      <vt:lpstr>¿Qué es hadoop?</vt:lpstr>
      <vt:lpstr>¿cómo funciona hadoop?</vt:lpstr>
      <vt:lpstr>Presentación de PowerPoint</vt:lpstr>
      <vt:lpstr>El ecosistema de hadoop</vt:lpstr>
      <vt:lpstr>Presentación de PowerPoint</vt:lpstr>
      <vt:lpstr>Presentación de PowerPoint</vt:lpstr>
      <vt:lpstr>Presentación de PowerPoint</vt:lpstr>
      <vt:lpstr>Distribuciones de hadoop</vt:lpstr>
      <vt:lpstr>Presentación de PowerPoint</vt:lpstr>
      <vt:lpstr>Presentación de PowerPoint</vt:lpstr>
      <vt:lpstr>Presentación de PowerPoint</vt:lpstr>
      <vt:lpstr>Presentación de PowerPoint</vt:lpstr>
      <vt:lpstr>¿Qué es spark?</vt:lpstr>
      <vt:lpstr>HiStoria</vt:lpstr>
      <vt:lpstr>Características más importantes</vt:lpstr>
      <vt:lpstr>El ecosistema de spark</vt:lpstr>
      <vt:lpstr>Presentación de PowerPoint</vt:lpstr>
      <vt:lpstr>La abstracción rdd</vt:lpstr>
      <vt:lpstr>transformaciones</vt:lpstr>
      <vt:lpstr>Acciones</vt:lpstr>
      <vt:lpstr>Evaluación perezosa (Lazy Evaluation)</vt:lpstr>
      <vt:lpstr>Spark sql</vt:lpstr>
      <vt:lpstr>Presentación de PowerPoint</vt:lpstr>
      <vt:lpstr>Presentación de PowerPoint</vt:lpstr>
      <vt:lpstr>Spark sql – Dataframe y dataset</vt:lpstr>
      <vt:lpstr>Spark sql – catalyst (plan de ejecución)</vt:lpstr>
      <vt:lpstr>Presentación de PowerPoint</vt:lpstr>
      <vt:lpstr>Spark Streaming</vt:lpstr>
      <vt:lpstr>Presentación de PowerPoint</vt:lpstr>
      <vt:lpstr>Presentación de PowerPoint</vt:lpstr>
      <vt:lpstr>Spark structured Streaming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José Ramos Sánchez</cp:lastModifiedBy>
  <cp:revision>132</cp:revision>
  <dcterms:modified xsi:type="dcterms:W3CDTF">2020-01-19T21:44:57Z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0x0101000B9EDCF03A94AC49921C3ABB7BDFCB3F</vt:lpwstr>
  </property>
</Properties>
</file>